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Default Extension="png" ContentType="image/pn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</p:sldIdLst>
  <p:sldSz cx="7772400" cy="10058400"/>
  <p:notesSz cx="7772400" cy="100584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/Relationships>
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82930" y="3118104"/>
            <a:ext cx="6606540" cy="21122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65860" y="5632704"/>
            <a:ext cx="5440680" cy="2514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388620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4002786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88620" y="402336"/>
            <a:ext cx="6995160" cy="16093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88620" y="2313432"/>
            <a:ext cx="6995160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2642616" y="9354312"/>
            <a:ext cx="2487168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388620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5596128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7.png"/><Relationship Id="rId9" Type="http://schemas.openxmlformats.org/officeDocument/2006/relationships/image" Target="../media/image8.png"/></Relationships>
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9.png"/><Relationship Id="rId3" Type="http://schemas.openxmlformats.org/officeDocument/2006/relationships/image" Target="../media/image10.png"/></Relationships>
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1.png"/></Relationships>
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8.png"/></Relationships>
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579687" y="8664430"/>
            <a:ext cx="86012" cy="118678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881237" y="8560866"/>
            <a:ext cx="5775325" cy="203200"/>
            <a:chOff x="881237" y="8560866"/>
            <a:chExt cx="5775325" cy="203200"/>
          </a:xfrm>
        </p:grpSpPr>
        <p:sp>
          <p:nvSpPr>
            <p:cNvPr id="4" name="object 4"/>
            <p:cNvSpPr/>
            <p:nvPr/>
          </p:nvSpPr>
          <p:spPr>
            <a:xfrm>
              <a:off x="5640689" y="8571904"/>
              <a:ext cx="1015365" cy="187960"/>
            </a:xfrm>
            <a:custGeom>
              <a:avLst/>
              <a:gdLst/>
              <a:ahLst/>
              <a:cxnLst/>
              <a:rect l="l" t="t" r="r" b="b"/>
              <a:pathLst>
                <a:path w="1015365" h="187959">
                  <a:moveTo>
                    <a:pt x="982191" y="-2"/>
                  </a:moveTo>
                  <a:lnTo>
                    <a:pt x="33162" y="-2"/>
                  </a:lnTo>
                  <a:lnTo>
                    <a:pt x="8291" y="41745"/>
                  </a:lnTo>
                  <a:lnTo>
                    <a:pt x="0" y="93796"/>
                  </a:lnTo>
                  <a:lnTo>
                    <a:pt x="8291" y="145846"/>
                  </a:lnTo>
                  <a:lnTo>
                    <a:pt x="33162" y="187594"/>
                  </a:lnTo>
                  <a:lnTo>
                    <a:pt x="982191" y="187594"/>
                  </a:lnTo>
                  <a:lnTo>
                    <a:pt x="1007063" y="145846"/>
                  </a:lnTo>
                  <a:lnTo>
                    <a:pt x="1015354" y="93796"/>
                  </a:lnTo>
                  <a:lnTo>
                    <a:pt x="1007063" y="41745"/>
                  </a:lnTo>
                  <a:lnTo>
                    <a:pt x="982191" y="-2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/>
            <p:cNvSpPr/>
            <p:nvPr/>
          </p:nvSpPr>
          <p:spPr>
            <a:xfrm>
              <a:off x="5498782" y="8560866"/>
              <a:ext cx="136525" cy="203200"/>
            </a:xfrm>
            <a:custGeom>
              <a:avLst/>
              <a:gdLst/>
              <a:ahLst/>
              <a:cxnLst/>
              <a:rect l="l" t="t" r="r" b="b"/>
              <a:pathLst>
                <a:path w="136525" h="203200">
                  <a:moveTo>
                    <a:pt x="102063" y="-2"/>
                  </a:moveTo>
                  <a:lnTo>
                    <a:pt x="34397" y="-2"/>
                  </a:lnTo>
                  <a:lnTo>
                    <a:pt x="11466" y="34836"/>
                  </a:lnTo>
                  <a:lnTo>
                    <a:pt x="0" y="78223"/>
                  </a:lnTo>
                  <a:lnTo>
                    <a:pt x="0" y="124461"/>
                  </a:lnTo>
                  <a:lnTo>
                    <a:pt x="11466" y="167848"/>
                  </a:lnTo>
                  <a:lnTo>
                    <a:pt x="34397" y="202688"/>
                  </a:lnTo>
                  <a:lnTo>
                    <a:pt x="102063" y="202688"/>
                  </a:lnTo>
                  <a:lnTo>
                    <a:pt x="124995" y="167848"/>
                  </a:lnTo>
                  <a:lnTo>
                    <a:pt x="136461" y="124461"/>
                  </a:lnTo>
                  <a:lnTo>
                    <a:pt x="136461" y="78223"/>
                  </a:lnTo>
                  <a:lnTo>
                    <a:pt x="124995" y="34836"/>
                  </a:lnTo>
                  <a:lnTo>
                    <a:pt x="102063" y="-2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/>
            <p:cNvSpPr/>
            <p:nvPr/>
          </p:nvSpPr>
          <p:spPr>
            <a:xfrm>
              <a:off x="5366845" y="8563608"/>
              <a:ext cx="149860" cy="186690"/>
            </a:xfrm>
            <a:custGeom>
              <a:avLst/>
              <a:gdLst/>
              <a:ahLst/>
              <a:cxnLst/>
              <a:rect l="l" t="t" r="r" b="b"/>
              <a:pathLst>
                <a:path w="149860" h="186690">
                  <a:moveTo>
                    <a:pt x="116669" y="-2"/>
                  </a:moveTo>
                  <a:lnTo>
                    <a:pt x="33001" y="-2"/>
                  </a:lnTo>
                  <a:lnTo>
                    <a:pt x="8250" y="41543"/>
                  </a:lnTo>
                  <a:lnTo>
                    <a:pt x="0" y="93341"/>
                  </a:lnTo>
                  <a:lnTo>
                    <a:pt x="8250" y="145139"/>
                  </a:lnTo>
                  <a:lnTo>
                    <a:pt x="33001" y="186684"/>
                  </a:lnTo>
                  <a:lnTo>
                    <a:pt x="116669" y="186684"/>
                  </a:lnTo>
                  <a:lnTo>
                    <a:pt x="141420" y="145139"/>
                  </a:lnTo>
                  <a:lnTo>
                    <a:pt x="149670" y="93341"/>
                  </a:lnTo>
                  <a:lnTo>
                    <a:pt x="141420" y="41543"/>
                  </a:lnTo>
                  <a:lnTo>
                    <a:pt x="116669" y="-2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/>
            <p:cNvSpPr/>
            <p:nvPr/>
          </p:nvSpPr>
          <p:spPr>
            <a:xfrm>
              <a:off x="5258294" y="8560866"/>
              <a:ext cx="136525" cy="203200"/>
            </a:xfrm>
            <a:custGeom>
              <a:avLst/>
              <a:gdLst/>
              <a:ahLst/>
              <a:cxnLst/>
              <a:rect l="l" t="t" r="r" b="b"/>
              <a:pathLst>
                <a:path w="136525" h="203200">
                  <a:moveTo>
                    <a:pt x="102063" y="-2"/>
                  </a:moveTo>
                  <a:lnTo>
                    <a:pt x="34398" y="-2"/>
                  </a:lnTo>
                  <a:lnTo>
                    <a:pt x="11466" y="34836"/>
                  </a:lnTo>
                  <a:lnTo>
                    <a:pt x="0" y="78223"/>
                  </a:lnTo>
                  <a:lnTo>
                    <a:pt x="0" y="124461"/>
                  </a:lnTo>
                  <a:lnTo>
                    <a:pt x="11466" y="167848"/>
                  </a:lnTo>
                  <a:lnTo>
                    <a:pt x="34398" y="202688"/>
                  </a:lnTo>
                  <a:lnTo>
                    <a:pt x="102063" y="202688"/>
                  </a:lnTo>
                  <a:lnTo>
                    <a:pt x="124995" y="167848"/>
                  </a:lnTo>
                  <a:lnTo>
                    <a:pt x="136461" y="124461"/>
                  </a:lnTo>
                  <a:lnTo>
                    <a:pt x="136461" y="78223"/>
                  </a:lnTo>
                  <a:lnTo>
                    <a:pt x="124995" y="34836"/>
                  </a:lnTo>
                  <a:lnTo>
                    <a:pt x="102063" y="-2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/>
            <p:cNvSpPr/>
            <p:nvPr/>
          </p:nvSpPr>
          <p:spPr>
            <a:xfrm>
              <a:off x="881237" y="8572014"/>
              <a:ext cx="4375785" cy="187960"/>
            </a:xfrm>
            <a:custGeom>
              <a:avLst/>
              <a:gdLst/>
              <a:ahLst/>
              <a:cxnLst/>
              <a:rect l="l" t="t" r="r" b="b"/>
              <a:pathLst>
                <a:path w="4375785" h="187959">
                  <a:moveTo>
                    <a:pt x="4342525" y="-2"/>
                  </a:moveTo>
                  <a:lnTo>
                    <a:pt x="33162" y="-2"/>
                  </a:lnTo>
                  <a:lnTo>
                    <a:pt x="8290" y="41745"/>
                  </a:lnTo>
                  <a:lnTo>
                    <a:pt x="0" y="93795"/>
                  </a:lnTo>
                  <a:lnTo>
                    <a:pt x="8290" y="145845"/>
                  </a:lnTo>
                  <a:lnTo>
                    <a:pt x="33162" y="187594"/>
                  </a:lnTo>
                  <a:lnTo>
                    <a:pt x="4342525" y="187594"/>
                  </a:lnTo>
                  <a:lnTo>
                    <a:pt x="4367397" y="145845"/>
                  </a:lnTo>
                  <a:lnTo>
                    <a:pt x="4375687" y="93795"/>
                  </a:lnTo>
                  <a:lnTo>
                    <a:pt x="4367397" y="41745"/>
                  </a:lnTo>
                  <a:lnTo>
                    <a:pt x="4342525" y="-2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9" name="object 9"/>
          <p:cNvSpPr/>
          <p:nvPr/>
        </p:nvSpPr>
        <p:spPr>
          <a:xfrm>
            <a:off x="881189" y="8780674"/>
            <a:ext cx="2345055" cy="187960"/>
          </a:xfrm>
          <a:custGeom>
            <a:avLst/>
            <a:gdLst/>
            <a:ahLst/>
            <a:cxnLst/>
            <a:rect l="l" t="t" r="r" b="b"/>
            <a:pathLst>
              <a:path w="2345055" h="187959">
                <a:moveTo>
                  <a:pt x="2311396" y="-1"/>
                </a:moveTo>
                <a:lnTo>
                  <a:pt x="33162" y="-1"/>
                </a:lnTo>
                <a:lnTo>
                  <a:pt x="8290" y="41746"/>
                </a:lnTo>
                <a:lnTo>
                  <a:pt x="0" y="93797"/>
                </a:lnTo>
                <a:lnTo>
                  <a:pt x="8290" y="145847"/>
                </a:lnTo>
                <a:lnTo>
                  <a:pt x="33162" y="187595"/>
                </a:lnTo>
                <a:lnTo>
                  <a:pt x="2311396" y="187595"/>
                </a:lnTo>
                <a:lnTo>
                  <a:pt x="2336268" y="145847"/>
                </a:lnTo>
                <a:lnTo>
                  <a:pt x="2344558" y="93797"/>
                </a:lnTo>
                <a:lnTo>
                  <a:pt x="2336268" y="41746"/>
                </a:lnTo>
                <a:lnTo>
                  <a:pt x="2311396" y="-1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10" name="object 10"/>
          <p:cNvGrpSpPr/>
          <p:nvPr/>
        </p:nvGrpSpPr>
        <p:grpSpPr>
          <a:xfrm>
            <a:off x="4780240" y="3877107"/>
            <a:ext cx="166370" cy="222250"/>
            <a:chOff x="4780240" y="3877107"/>
            <a:chExt cx="166370" cy="222250"/>
          </a:xfrm>
        </p:grpSpPr>
        <p:pic>
          <p:nvPicPr>
            <p:cNvPr id="11" name="object 11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861386" y="3980671"/>
              <a:ext cx="85164" cy="118677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780240" y="3877107"/>
              <a:ext cx="151899" cy="202689"/>
            </a:xfrm>
            <a:prstGeom prst="rect">
              <a:avLst/>
            </a:prstGeom>
          </p:spPr>
        </p:pic>
      </p:grpSp>
      <p:sp>
        <p:nvSpPr>
          <p:cNvPr id="13" name="object 13"/>
          <p:cNvSpPr/>
          <p:nvPr/>
        </p:nvSpPr>
        <p:spPr>
          <a:xfrm>
            <a:off x="881304" y="3888676"/>
            <a:ext cx="3908425" cy="187960"/>
          </a:xfrm>
          <a:custGeom>
            <a:avLst/>
            <a:gdLst/>
            <a:ahLst/>
            <a:cxnLst/>
            <a:rect l="l" t="t" r="r" b="b"/>
            <a:pathLst>
              <a:path w="3908425" h="187960">
                <a:moveTo>
                  <a:pt x="3874664" y="3"/>
                </a:moveTo>
                <a:lnTo>
                  <a:pt x="33163" y="3"/>
                </a:lnTo>
                <a:lnTo>
                  <a:pt x="8290" y="41751"/>
                </a:lnTo>
                <a:lnTo>
                  <a:pt x="0" y="93800"/>
                </a:lnTo>
                <a:lnTo>
                  <a:pt x="8290" y="145849"/>
                </a:lnTo>
                <a:lnTo>
                  <a:pt x="33163" y="187597"/>
                </a:lnTo>
                <a:lnTo>
                  <a:pt x="3874664" y="187597"/>
                </a:lnTo>
                <a:lnTo>
                  <a:pt x="3899535" y="145849"/>
                </a:lnTo>
                <a:lnTo>
                  <a:pt x="3907826" y="93800"/>
                </a:lnTo>
                <a:lnTo>
                  <a:pt x="3899535" y="41751"/>
                </a:lnTo>
                <a:lnTo>
                  <a:pt x="3874664" y="3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14" name="object 14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306938" y="3877105"/>
            <a:ext cx="133375" cy="202689"/>
          </a:xfrm>
          <a:prstGeom prst="rect">
            <a:avLst/>
          </a:prstGeom>
        </p:spPr>
      </p:pic>
      <p:pic>
        <p:nvPicPr>
          <p:cNvPr id="15" name="object 15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4117992" y="1513585"/>
            <a:ext cx="80592" cy="115331"/>
          </a:xfrm>
          <a:prstGeom prst="rect">
            <a:avLst/>
          </a:prstGeom>
        </p:spPr>
      </p:pic>
      <p:grpSp>
        <p:nvGrpSpPr>
          <p:cNvPr id="16" name="object 16"/>
          <p:cNvGrpSpPr/>
          <p:nvPr/>
        </p:nvGrpSpPr>
        <p:grpSpPr>
          <a:xfrm>
            <a:off x="3586488" y="1406946"/>
            <a:ext cx="149860" cy="222250"/>
            <a:chOff x="3586488" y="1406946"/>
            <a:chExt cx="149860" cy="222250"/>
          </a:xfrm>
        </p:grpSpPr>
        <p:pic>
          <p:nvPicPr>
            <p:cNvPr id="17" name="object 17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654491" y="1512011"/>
              <a:ext cx="81386" cy="117182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586488" y="1406946"/>
              <a:ext cx="112069" cy="202694"/>
            </a:xfrm>
            <a:prstGeom prst="rect">
              <a:avLst/>
            </a:prstGeom>
          </p:spPr>
        </p:pic>
      </p:grpSp>
      <p:grpSp>
        <p:nvGrpSpPr>
          <p:cNvPr id="19" name="object 19"/>
          <p:cNvGrpSpPr/>
          <p:nvPr/>
        </p:nvGrpSpPr>
        <p:grpSpPr>
          <a:xfrm>
            <a:off x="4947232" y="3877105"/>
            <a:ext cx="454025" cy="222250"/>
            <a:chOff x="4947232" y="3877105"/>
            <a:chExt cx="454025" cy="222250"/>
          </a:xfrm>
        </p:grpSpPr>
        <p:sp>
          <p:nvSpPr>
            <p:cNvPr id="20" name="object 20"/>
            <p:cNvSpPr/>
            <p:nvPr/>
          </p:nvSpPr>
          <p:spPr>
            <a:xfrm>
              <a:off x="5314093" y="3980671"/>
              <a:ext cx="86995" cy="118745"/>
            </a:xfrm>
            <a:custGeom>
              <a:avLst/>
              <a:gdLst/>
              <a:ahLst/>
              <a:cxnLst/>
              <a:rect l="l" t="t" r="r" b="b"/>
              <a:pathLst>
                <a:path w="86995" h="118745">
                  <a:moveTo>
                    <a:pt x="65819" y="2"/>
                  </a:moveTo>
                  <a:lnTo>
                    <a:pt x="20979" y="2"/>
                  </a:lnTo>
                  <a:lnTo>
                    <a:pt x="5244" y="26411"/>
                  </a:lnTo>
                  <a:lnTo>
                    <a:pt x="0" y="59339"/>
                  </a:lnTo>
                  <a:lnTo>
                    <a:pt x="5244" y="92267"/>
                  </a:lnTo>
                  <a:lnTo>
                    <a:pt x="20979" y="118677"/>
                  </a:lnTo>
                  <a:lnTo>
                    <a:pt x="65819" y="118677"/>
                  </a:lnTo>
                  <a:lnTo>
                    <a:pt x="81554" y="92267"/>
                  </a:lnTo>
                  <a:lnTo>
                    <a:pt x="86799" y="59339"/>
                  </a:lnTo>
                  <a:lnTo>
                    <a:pt x="81554" y="26411"/>
                  </a:lnTo>
                  <a:lnTo>
                    <a:pt x="65819" y="2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1" name="object 21"/>
            <p:cNvSpPr/>
            <p:nvPr/>
          </p:nvSpPr>
          <p:spPr>
            <a:xfrm>
              <a:off x="5220690" y="3877105"/>
              <a:ext cx="155575" cy="203200"/>
            </a:xfrm>
            <a:custGeom>
              <a:avLst/>
              <a:gdLst/>
              <a:ahLst/>
              <a:cxnLst/>
              <a:rect l="l" t="t" r="r" b="b"/>
              <a:pathLst>
                <a:path w="155575" h="203200">
                  <a:moveTo>
                    <a:pt x="120644" y="3"/>
                  </a:moveTo>
                  <a:lnTo>
                    <a:pt x="34397" y="3"/>
                  </a:lnTo>
                  <a:lnTo>
                    <a:pt x="11465" y="34841"/>
                  </a:lnTo>
                  <a:lnTo>
                    <a:pt x="0" y="78228"/>
                  </a:lnTo>
                  <a:lnTo>
                    <a:pt x="0" y="124464"/>
                  </a:lnTo>
                  <a:lnTo>
                    <a:pt x="11465" y="167851"/>
                  </a:lnTo>
                  <a:lnTo>
                    <a:pt x="34397" y="202689"/>
                  </a:lnTo>
                  <a:lnTo>
                    <a:pt x="120644" y="202689"/>
                  </a:lnTo>
                  <a:lnTo>
                    <a:pt x="143576" y="167851"/>
                  </a:lnTo>
                  <a:lnTo>
                    <a:pt x="155042" y="124464"/>
                  </a:lnTo>
                  <a:lnTo>
                    <a:pt x="155042" y="78228"/>
                  </a:lnTo>
                  <a:lnTo>
                    <a:pt x="143576" y="34841"/>
                  </a:lnTo>
                  <a:lnTo>
                    <a:pt x="120644" y="3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/>
            <p:cNvSpPr/>
            <p:nvPr/>
          </p:nvSpPr>
          <p:spPr>
            <a:xfrm>
              <a:off x="4947232" y="3888652"/>
              <a:ext cx="280670" cy="187960"/>
            </a:xfrm>
            <a:custGeom>
              <a:avLst/>
              <a:gdLst/>
              <a:ahLst/>
              <a:cxnLst/>
              <a:rect l="l" t="t" r="r" b="b"/>
              <a:pathLst>
                <a:path w="280670" h="187960">
                  <a:moveTo>
                    <a:pt x="246978" y="3"/>
                  </a:moveTo>
                  <a:lnTo>
                    <a:pt x="33162" y="3"/>
                  </a:lnTo>
                  <a:lnTo>
                    <a:pt x="8290" y="41750"/>
                  </a:lnTo>
                  <a:lnTo>
                    <a:pt x="0" y="93799"/>
                  </a:lnTo>
                  <a:lnTo>
                    <a:pt x="8290" y="145849"/>
                  </a:lnTo>
                  <a:lnTo>
                    <a:pt x="33162" y="187596"/>
                  </a:lnTo>
                  <a:lnTo>
                    <a:pt x="246978" y="187596"/>
                  </a:lnTo>
                  <a:lnTo>
                    <a:pt x="271850" y="145849"/>
                  </a:lnTo>
                  <a:lnTo>
                    <a:pt x="280141" y="93799"/>
                  </a:lnTo>
                  <a:lnTo>
                    <a:pt x="271850" y="41750"/>
                  </a:lnTo>
                  <a:lnTo>
                    <a:pt x="246978" y="3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3" name="object 23"/>
          <p:cNvSpPr/>
          <p:nvPr/>
        </p:nvSpPr>
        <p:spPr>
          <a:xfrm>
            <a:off x="881255" y="1675807"/>
            <a:ext cx="2910205" cy="187960"/>
          </a:xfrm>
          <a:custGeom>
            <a:avLst/>
            <a:gdLst/>
            <a:ahLst/>
            <a:cxnLst/>
            <a:rect l="l" t="t" r="r" b="b"/>
            <a:pathLst>
              <a:path w="2910204" h="187960">
                <a:moveTo>
                  <a:pt x="2876944" y="0"/>
                </a:moveTo>
                <a:lnTo>
                  <a:pt x="33163" y="0"/>
                </a:lnTo>
                <a:lnTo>
                  <a:pt x="8290" y="41748"/>
                </a:lnTo>
                <a:lnTo>
                  <a:pt x="0" y="93799"/>
                </a:lnTo>
                <a:lnTo>
                  <a:pt x="8290" y="145850"/>
                </a:lnTo>
                <a:lnTo>
                  <a:pt x="33163" y="187599"/>
                </a:lnTo>
                <a:lnTo>
                  <a:pt x="2876944" y="187599"/>
                </a:lnTo>
                <a:lnTo>
                  <a:pt x="2901816" y="145850"/>
                </a:lnTo>
                <a:lnTo>
                  <a:pt x="2910106" y="93799"/>
                </a:lnTo>
                <a:lnTo>
                  <a:pt x="2901816" y="41748"/>
                </a:lnTo>
                <a:lnTo>
                  <a:pt x="2876944" y="0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4" name="object 24"/>
          <p:cNvSpPr/>
          <p:nvPr/>
        </p:nvSpPr>
        <p:spPr>
          <a:xfrm>
            <a:off x="4206563" y="1418239"/>
            <a:ext cx="2653665" cy="187960"/>
          </a:xfrm>
          <a:custGeom>
            <a:avLst/>
            <a:gdLst/>
            <a:ahLst/>
            <a:cxnLst/>
            <a:rect l="l" t="t" r="r" b="b"/>
            <a:pathLst>
              <a:path w="2653665" h="187959">
                <a:moveTo>
                  <a:pt x="2620312" y="0"/>
                </a:moveTo>
                <a:lnTo>
                  <a:pt x="33162" y="0"/>
                </a:lnTo>
                <a:lnTo>
                  <a:pt x="8290" y="41748"/>
                </a:lnTo>
                <a:lnTo>
                  <a:pt x="0" y="93799"/>
                </a:lnTo>
                <a:lnTo>
                  <a:pt x="8290" y="145851"/>
                </a:lnTo>
                <a:lnTo>
                  <a:pt x="33162" y="187600"/>
                </a:lnTo>
                <a:lnTo>
                  <a:pt x="2620312" y="187600"/>
                </a:lnTo>
                <a:lnTo>
                  <a:pt x="2645185" y="145851"/>
                </a:lnTo>
                <a:lnTo>
                  <a:pt x="2653475" y="93799"/>
                </a:lnTo>
                <a:lnTo>
                  <a:pt x="2645185" y="41748"/>
                </a:lnTo>
                <a:lnTo>
                  <a:pt x="2620312" y="0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5" name="object 25"/>
          <p:cNvSpPr/>
          <p:nvPr/>
        </p:nvSpPr>
        <p:spPr>
          <a:xfrm>
            <a:off x="3747839" y="1410178"/>
            <a:ext cx="408940" cy="200025"/>
          </a:xfrm>
          <a:custGeom>
            <a:avLst/>
            <a:gdLst/>
            <a:ahLst/>
            <a:cxnLst/>
            <a:rect l="l" t="t" r="r" b="b"/>
            <a:pathLst>
              <a:path w="408939" h="200025">
                <a:moveTo>
                  <a:pt x="375090" y="0"/>
                </a:moveTo>
                <a:lnTo>
                  <a:pt x="33162" y="8060"/>
                </a:lnTo>
                <a:lnTo>
                  <a:pt x="8290" y="49809"/>
                </a:lnTo>
                <a:lnTo>
                  <a:pt x="0" y="101860"/>
                </a:lnTo>
                <a:lnTo>
                  <a:pt x="8290" y="153912"/>
                </a:lnTo>
                <a:lnTo>
                  <a:pt x="33162" y="195661"/>
                </a:lnTo>
                <a:lnTo>
                  <a:pt x="375090" y="199493"/>
                </a:lnTo>
                <a:lnTo>
                  <a:pt x="397659" y="165203"/>
                </a:lnTo>
                <a:lnTo>
                  <a:pt x="408943" y="122500"/>
                </a:lnTo>
                <a:lnTo>
                  <a:pt x="408943" y="76992"/>
                </a:lnTo>
                <a:lnTo>
                  <a:pt x="397659" y="34289"/>
                </a:lnTo>
                <a:lnTo>
                  <a:pt x="375090" y="0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6" name="object 26"/>
          <p:cNvSpPr/>
          <p:nvPr/>
        </p:nvSpPr>
        <p:spPr>
          <a:xfrm>
            <a:off x="881237" y="1418282"/>
            <a:ext cx="2689225" cy="187960"/>
          </a:xfrm>
          <a:custGeom>
            <a:avLst/>
            <a:gdLst/>
            <a:ahLst/>
            <a:cxnLst/>
            <a:rect l="l" t="t" r="r" b="b"/>
            <a:pathLst>
              <a:path w="2689225" h="187959">
                <a:moveTo>
                  <a:pt x="2655664" y="0"/>
                </a:moveTo>
                <a:lnTo>
                  <a:pt x="33162" y="0"/>
                </a:lnTo>
                <a:lnTo>
                  <a:pt x="8290" y="41748"/>
                </a:lnTo>
                <a:lnTo>
                  <a:pt x="0" y="93799"/>
                </a:lnTo>
                <a:lnTo>
                  <a:pt x="8290" y="145850"/>
                </a:lnTo>
                <a:lnTo>
                  <a:pt x="33162" y="187599"/>
                </a:lnTo>
                <a:lnTo>
                  <a:pt x="2655664" y="187599"/>
                </a:lnTo>
                <a:lnTo>
                  <a:pt x="2680536" y="145850"/>
                </a:lnTo>
                <a:lnTo>
                  <a:pt x="2688826" y="93799"/>
                </a:lnTo>
                <a:lnTo>
                  <a:pt x="2680536" y="41748"/>
                </a:lnTo>
                <a:lnTo>
                  <a:pt x="2655664" y="0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27" name="object 27"/>
          <p:cNvGrpSpPr/>
          <p:nvPr/>
        </p:nvGrpSpPr>
        <p:grpSpPr>
          <a:xfrm>
            <a:off x="780288" y="850391"/>
            <a:ext cx="6096000" cy="474345"/>
            <a:chOff x="780288" y="850391"/>
            <a:chExt cx="6096000" cy="474345"/>
          </a:xfrm>
        </p:grpSpPr>
        <p:pic>
          <p:nvPicPr>
            <p:cNvPr id="28" name="object 28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780288" y="850391"/>
              <a:ext cx="4860035" cy="473963"/>
            </a:xfrm>
            <a:prstGeom prst="rect">
              <a:avLst/>
            </a:prstGeom>
          </p:spPr>
        </p:pic>
        <p:sp>
          <p:nvSpPr>
            <p:cNvPr id="29" name="object 29"/>
            <p:cNvSpPr/>
            <p:nvPr/>
          </p:nvSpPr>
          <p:spPr>
            <a:xfrm>
              <a:off x="896112" y="1210055"/>
              <a:ext cx="5980430" cy="27940"/>
            </a:xfrm>
            <a:custGeom>
              <a:avLst/>
              <a:gdLst/>
              <a:ahLst/>
              <a:cxnLst/>
              <a:rect l="l" t="t" r="r" b="b"/>
              <a:pathLst>
                <a:path w="5980430" h="27940">
                  <a:moveTo>
                    <a:pt x="5980176" y="0"/>
                  </a:moveTo>
                  <a:lnTo>
                    <a:pt x="0" y="0"/>
                  </a:lnTo>
                  <a:lnTo>
                    <a:pt x="0" y="27431"/>
                  </a:lnTo>
                  <a:lnTo>
                    <a:pt x="5980176" y="27431"/>
                  </a:lnTo>
                  <a:lnTo>
                    <a:pt x="5980176" y="0"/>
                  </a:lnTo>
                  <a:close/>
                </a:path>
              </a:pathLst>
            </a:custGeom>
            <a:solidFill>
              <a:srgbClr val="C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0" name="object 30"/>
          <p:cNvSpPr txBox="1"/>
          <p:nvPr/>
        </p:nvSpPr>
        <p:spPr>
          <a:xfrm>
            <a:off x="838187" y="900176"/>
            <a:ext cx="6065520" cy="56057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76200">
              <a:lnSpc>
                <a:spcPct val="100000"/>
              </a:lnSpc>
              <a:spcBef>
                <a:spcPts val="95"/>
              </a:spcBef>
            </a:pPr>
            <a:r>
              <a:rPr dirty="0" sz="1600" spc="-15">
                <a:solidFill>
                  <a:srgbClr val="2F5496"/>
                </a:solidFill>
                <a:latin typeface="Calibri Light"/>
                <a:cs typeface="Calibri Light"/>
              </a:rPr>
              <a:t>Section</a:t>
            </a:r>
            <a:r>
              <a:rPr dirty="0" sz="1600" spc="-20">
                <a:solidFill>
                  <a:srgbClr val="2F5496"/>
                </a:solidFill>
                <a:latin typeface="Calibri Light"/>
                <a:cs typeface="Calibri Light"/>
              </a:rPr>
              <a:t> </a:t>
            </a:r>
            <a:r>
              <a:rPr dirty="0" sz="1600" spc="-15">
                <a:solidFill>
                  <a:srgbClr val="2F5496"/>
                </a:solidFill>
                <a:latin typeface="Calibri Light"/>
                <a:cs typeface="Calibri Light"/>
              </a:rPr>
              <a:t>3-1</a:t>
            </a:r>
            <a:r>
              <a:rPr dirty="0" sz="1600" spc="-25">
                <a:solidFill>
                  <a:srgbClr val="2F5496"/>
                </a:solidFill>
                <a:latin typeface="Calibri Light"/>
                <a:cs typeface="Calibri Light"/>
              </a:rPr>
              <a:t> </a:t>
            </a:r>
            <a:r>
              <a:rPr dirty="0" sz="1600" spc="-5">
                <a:solidFill>
                  <a:srgbClr val="2F5496"/>
                </a:solidFill>
                <a:latin typeface="Calibri Light"/>
                <a:cs typeface="Calibri Light"/>
              </a:rPr>
              <a:t>:</a:t>
            </a:r>
            <a:r>
              <a:rPr dirty="0" sz="1600" spc="-15">
                <a:solidFill>
                  <a:srgbClr val="2F5496"/>
                </a:solidFill>
                <a:latin typeface="Calibri Light"/>
                <a:cs typeface="Calibri Light"/>
              </a:rPr>
              <a:t> Tangent</a:t>
            </a:r>
            <a:r>
              <a:rPr dirty="0" sz="1600" spc="-20">
                <a:solidFill>
                  <a:srgbClr val="2F5496"/>
                </a:solidFill>
                <a:latin typeface="Calibri Light"/>
                <a:cs typeface="Calibri Light"/>
              </a:rPr>
              <a:t> </a:t>
            </a:r>
            <a:r>
              <a:rPr dirty="0" sz="1600" spc="-15">
                <a:solidFill>
                  <a:srgbClr val="2F5496"/>
                </a:solidFill>
                <a:latin typeface="Calibri Light"/>
                <a:cs typeface="Calibri Light"/>
              </a:rPr>
              <a:t>Planes</a:t>
            </a:r>
            <a:r>
              <a:rPr dirty="0" sz="1600" spc="-25">
                <a:solidFill>
                  <a:srgbClr val="2F5496"/>
                </a:solidFill>
                <a:latin typeface="Calibri Light"/>
                <a:cs typeface="Calibri Light"/>
              </a:rPr>
              <a:t> </a:t>
            </a:r>
            <a:r>
              <a:rPr dirty="0" sz="1600" spc="-15">
                <a:solidFill>
                  <a:srgbClr val="2F5496"/>
                </a:solidFill>
                <a:latin typeface="Calibri Light"/>
                <a:cs typeface="Calibri Light"/>
              </a:rPr>
              <a:t>and Linear</a:t>
            </a:r>
            <a:r>
              <a:rPr dirty="0" sz="1600" spc="-20">
                <a:solidFill>
                  <a:srgbClr val="2F5496"/>
                </a:solidFill>
                <a:latin typeface="Calibri Light"/>
                <a:cs typeface="Calibri Light"/>
              </a:rPr>
              <a:t> </a:t>
            </a:r>
            <a:r>
              <a:rPr dirty="0" sz="1600" spc="-15">
                <a:solidFill>
                  <a:srgbClr val="2F5496"/>
                </a:solidFill>
                <a:latin typeface="Calibri Light"/>
                <a:cs typeface="Calibri Light"/>
              </a:rPr>
              <a:t>Approximations</a:t>
            </a:r>
            <a:endParaRPr sz="1600">
              <a:latin typeface="Calibri Light"/>
              <a:cs typeface="Calibri Light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400">
              <a:latin typeface="Calibri Light"/>
              <a:cs typeface="Calibri Light"/>
            </a:endParaRPr>
          </a:p>
          <a:p>
            <a:pPr marL="76200" marR="68580" indent="-635">
              <a:lnSpc>
                <a:spcPct val="117900"/>
              </a:lnSpc>
            </a:pPr>
            <a:r>
              <a:rPr dirty="0" sz="1100" spc="-5">
                <a:latin typeface="Calibri"/>
                <a:cs typeface="Calibri"/>
              </a:rPr>
              <a:t>Earlier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solidFill>
                  <a:srgbClr val="0063FF"/>
                </a:solidFill>
                <a:latin typeface="Calibri"/>
                <a:cs typeface="Calibri"/>
              </a:rPr>
              <a:t>saw</a:t>
            </a:r>
            <a:r>
              <a:rPr dirty="0" sz="1100" spc="10">
                <a:solidFill>
                  <a:srgbClr val="0063FF"/>
                </a:solidFill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how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partial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derivatives</a:t>
            </a:r>
            <a:r>
              <a:rPr dirty="0" sz="1100" spc="185">
                <a:latin typeface="Calibri"/>
                <a:cs typeface="Calibri"/>
              </a:rPr>
              <a:t> </a:t>
            </a:r>
            <a:r>
              <a:rPr dirty="0" sz="1200" spc="5" i="1">
                <a:latin typeface="Times New Roman"/>
                <a:cs typeface="Times New Roman"/>
              </a:rPr>
              <a:t>f</a:t>
            </a:r>
            <a:r>
              <a:rPr dirty="0" sz="1200" spc="-210" i="1">
                <a:latin typeface="Times New Roman"/>
                <a:cs typeface="Times New Roman"/>
              </a:rPr>
              <a:t> </a:t>
            </a:r>
            <a:r>
              <a:rPr dirty="0" baseline="-23809" sz="1050" i="1">
                <a:latin typeface="Times New Roman"/>
                <a:cs typeface="Times New Roman"/>
              </a:rPr>
              <a:t>x</a:t>
            </a:r>
            <a:r>
              <a:rPr dirty="0" baseline="-23809" sz="1050" spc="262" i="1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185">
                <a:latin typeface="Calibri"/>
                <a:cs typeface="Calibri"/>
              </a:rPr>
              <a:t> </a:t>
            </a:r>
            <a:r>
              <a:rPr dirty="0" sz="1150" spc="15" i="1">
                <a:latin typeface="Times New Roman"/>
                <a:cs typeface="Times New Roman"/>
              </a:rPr>
              <a:t>f</a:t>
            </a:r>
            <a:r>
              <a:rPr dirty="0" sz="1150" spc="-170" i="1">
                <a:latin typeface="Times New Roman"/>
                <a:cs typeface="Times New Roman"/>
              </a:rPr>
              <a:t> </a:t>
            </a:r>
            <a:r>
              <a:rPr dirty="0" baseline="-25641" sz="975" spc="30" i="1">
                <a:latin typeface="Times New Roman"/>
                <a:cs typeface="Times New Roman"/>
              </a:rPr>
              <a:t>y</a:t>
            </a:r>
            <a:r>
              <a:rPr dirty="0" baseline="-25641" sz="975" spc="225" i="1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can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thought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slopes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traces.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want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to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extend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this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idea out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a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little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in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this section.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The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graph</a:t>
            </a:r>
            <a:r>
              <a:rPr dirty="0" baseline="5050" sz="1650">
                <a:latin typeface="Calibri"/>
                <a:cs typeface="Calibri"/>
              </a:rPr>
              <a:t> of</a:t>
            </a:r>
            <a:r>
              <a:rPr dirty="0" baseline="5050" sz="1650" spc="-7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a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function</a:t>
            </a:r>
            <a:r>
              <a:rPr dirty="0" baseline="5050" sz="1650" spc="345">
                <a:latin typeface="Calibri"/>
                <a:cs typeface="Calibri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z</a:t>
            </a:r>
            <a:r>
              <a:rPr dirty="0" baseline="4629" sz="1800" spc="30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315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f</a:t>
            </a:r>
            <a:r>
              <a:rPr dirty="0" baseline="4629" sz="1800" spc="157" i="1">
                <a:latin typeface="Times New Roman"/>
                <a:cs typeface="Times New Roman"/>
              </a:rPr>
              <a:t> </a:t>
            </a:r>
            <a:r>
              <a:rPr dirty="0" sz="1600" spc="-145">
                <a:latin typeface="Symbol"/>
                <a:cs typeface="Symbol"/>
              </a:rPr>
              <a:t>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x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52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 spc="-277" i="1">
                <a:latin typeface="Times New Roman"/>
                <a:cs typeface="Times New Roman"/>
              </a:rPr>
              <a:t> </a:t>
            </a:r>
            <a:r>
              <a:rPr dirty="0" sz="1600" spc="-145">
                <a:latin typeface="Symbol"/>
                <a:cs typeface="Symbol"/>
              </a:rPr>
              <a:t></a:t>
            </a:r>
            <a:r>
              <a:rPr dirty="0" sz="1600" spc="35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is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a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surface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in</a:t>
            </a:r>
            <a:endParaRPr baseline="5050" sz="1650">
              <a:latin typeface="Calibri"/>
              <a:cs typeface="Calibri"/>
            </a:endParaRPr>
          </a:p>
          <a:p>
            <a:pPr marL="76200" marR="339725" indent="22860">
              <a:lnSpc>
                <a:spcPct val="100000"/>
              </a:lnSpc>
              <a:spcBef>
                <a:spcPts val="400"/>
              </a:spcBef>
            </a:pPr>
            <a:r>
              <a:rPr dirty="0" sz="1200" spc="65">
                <a:latin typeface="Tahoma"/>
                <a:cs typeface="Tahoma"/>
              </a:rPr>
              <a:t>ℝ</a:t>
            </a:r>
            <a:r>
              <a:rPr dirty="0" baseline="43650" sz="1050" spc="97">
                <a:latin typeface="Times New Roman"/>
                <a:cs typeface="Times New Roman"/>
              </a:rPr>
              <a:t>3</a:t>
            </a:r>
            <a:r>
              <a:rPr dirty="0" baseline="43650" sz="1050" spc="-30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(three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dimensional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space) and </a:t>
            </a:r>
            <a:r>
              <a:rPr dirty="0" sz="1100">
                <a:latin typeface="Calibri"/>
                <a:cs typeface="Calibri"/>
              </a:rPr>
              <a:t>so 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now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start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thinking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“tangent”</a:t>
            </a:r>
            <a:r>
              <a:rPr dirty="0" sz="1100">
                <a:latin typeface="Calibri"/>
                <a:cs typeface="Calibri"/>
              </a:rPr>
              <a:t> to the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surface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point.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000">
              <a:latin typeface="Calibri"/>
              <a:cs typeface="Calibri"/>
            </a:endParaRPr>
          </a:p>
          <a:p>
            <a:pPr marL="75565">
              <a:lnSpc>
                <a:spcPct val="100000"/>
              </a:lnSpc>
            </a:pPr>
            <a:r>
              <a:rPr dirty="0" baseline="5050" sz="1650">
                <a:latin typeface="Calibri"/>
                <a:cs typeface="Calibri"/>
              </a:rPr>
              <a:t>Let’s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start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out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with </a:t>
            </a:r>
            <a:r>
              <a:rPr dirty="0" baseline="5050" sz="1650">
                <a:latin typeface="Calibri"/>
                <a:cs typeface="Calibri"/>
              </a:rPr>
              <a:t>a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point</a:t>
            </a:r>
            <a:r>
              <a:rPr dirty="0" baseline="5050" sz="1650" spc="217">
                <a:latin typeface="Calibri"/>
                <a:cs typeface="Calibri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240">
                <a:latin typeface="Times New Roman"/>
                <a:cs typeface="Times New Roman"/>
              </a:rPr>
              <a:t> </a:t>
            </a:r>
            <a:r>
              <a:rPr dirty="0" baseline="4629" sz="1800" spc="-22" i="1">
                <a:latin typeface="Times New Roman"/>
                <a:cs typeface="Times New Roman"/>
              </a:rPr>
              <a:t>x</a:t>
            </a:r>
            <a:r>
              <a:rPr dirty="0" baseline="-15873" sz="1050" spc="-22">
                <a:latin typeface="Times New Roman"/>
                <a:cs typeface="Times New Roman"/>
              </a:rPr>
              <a:t>0</a:t>
            </a:r>
            <a:r>
              <a:rPr dirty="0" baseline="-15873" sz="1050" spc="-89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-15873" sz="1050" spc="-7">
                <a:latin typeface="Times New Roman"/>
                <a:cs typeface="Times New Roman"/>
              </a:rPr>
              <a:t>0</a:t>
            </a:r>
            <a:r>
              <a:rPr dirty="0" baseline="-15873" sz="1050" spc="37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45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and </a:t>
            </a:r>
            <a:r>
              <a:rPr dirty="0" baseline="5050" sz="1650">
                <a:latin typeface="Calibri"/>
                <a:cs typeface="Calibri"/>
              </a:rPr>
              <a:t>let’s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let</a:t>
            </a:r>
            <a:r>
              <a:rPr dirty="0" baseline="5050" sz="1650" spc="217">
                <a:latin typeface="Calibri"/>
                <a:cs typeface="Calibri"/>
              </a:rPr>
              <a:t> </a:t>
            </a:r>
            <a:r>
              <a:rPr dirty="0" baseline="2314" sz="1800" spc="-44" i="1">
                <a:latin typeface="Times New Roman"/>
                <a:cs typeface="Times New Roman"/>
              </a:rPr>
              <a:t>C</a:t>
            </a:r>
            <a:r>
              <a:rPr dirty="0" baseline="-19841" sz="1050" spc="-44">
                <a:latin typeface="Times New Roman"/>
                <a:cs typeface="Times New Roman"/>
              </a:rPr>
              <a:t>1</a:t>
            </a:r>
            <a:r>
              <a:rPr dirty="0" baseline="-19841" sz="1050" spc="165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represent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trace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to</a:t>
            </a:r>
            <a:r>
              <a:rPr dirty="0" baseline="5050" sz="1650" spc="615">
                <a:latin typeface="Calibri"/>
                <a:cs typeface="Calibri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f</a:t>
            </a:r>
            <a:r>
              <a:rPr dirty="0" baseline="4629" sz="1800" spc="150" i="1">
                <a:latin typeface="Times New Roman"/>
                <a:cs typeface="Times New Roman"/>
              </a:rPr>
              <a:t> </a:t>
            </a:r>
            <a:r>
              <a:rPr dirty="0" sz="1600" spc="-145">
                <a:latin typeface="Symbol"/>
                <a:cs typeface="Symbol"/>
              </a:rPr>
              <a:t>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x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52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 spc="-284" i="1">
                <a:latin typeface="Times New Roman"/>
                <a:cs typeface="Times New Roman"/>
              </a:rPr>
              <a:t> </a:t>
            </a:r>
            <a:r>
              <a:rPr dirty="0" sz="1600" spc="-145">
                <a:latin typeface="Symbol"/>
                <a:cs typeface="Symbol"/>
              </a:rPr>
              <a:t></a:t>
            </a:r>
            <a:r>
              <a:rPr dirty="0" sz="1600" spc="10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for </a:t>
            </a:r>
            <a:r>
              <a:rPr dirty="0" baseline="5050" sz="1650" spc="-7">
                <a:latin typeface="Calibri"/>
                <a:cs typeface="Calibri"/>
              </a:rPr>
              <a:t>the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plane</a:t>
            </a:r>
            <a:endParaRPr baseline="5050" sz="1650">
              <a:latin typeface="Calibri"/>
              <a:cs typeface="Calibri"/>
            </a:endParaRPr>
          </a:p>
          <a:p>
            <a:pPr marL="75565" marR="102235" indent="38100">
              <a:lnSpc>
                <a:spcPct val="105300"/>
              </a:lnSpc>
              <a:spcBef>
                <a:spcPts val="10"/>
              </a:spcBef>
            </a:pPr>
            <a:r>
              <a:rPr dirty="0" baseline="2314" sz="1800" i="1">
                <a:latin typeface="Times New Roman"/>
                <a:cs typeface="Times New Roman"/>
              </a:rPr>
              <a:t>y</a:t>
            </a:r>
            <a:r>
              <a:rPr dirty="0" baseline="2314" sz="1800" spc="22" i="1">
                <a:latin typeface="Times New Roman"/>
                <a:cs typeface="Times New Roman"/>
              </a:rPr>
              <a:t> </a:t>
            </a:r>
            <a:r>
              <a:rPr dirty="0" baseline="2314" sz="1800">
                <a:latin typeface="Symbol"/>
                <a:cs typeface="Symbol"/>
              </a:rPr>
              <a:t></a:t>
            </a:r>
            <a:r>
              <a:rPr dirty="0" baseline="2314" sz="1800" spc="142">
                <a:latin typeface="Times New Roman"/>
                <a:cs typeface="Times New Roman"/>
              </a:rPr>
              <a:t> </a:t>
            </a:r>
            <a:r>
              <a:rPr dirty="0" baseline="2314" sz="1800" spc="-7" i="1">
                <a:latin typeface="Times New Roman"/>
                <a:cs typeface="Times New Roman"/>
              </a:rPr>
              <a:t>y</a:t>
            </a:r>
            <a:r>
              <a:rPr dirty="0" baseline="-19841" sz="1050" spc="-7">
                <a:latin typeface="Times New Roman"/>
                <a:cs typeface="Times New Roman"/>
              </a:rPr>
              <a:t>0</a:t>
            </a:r>
            <a:r>
              <a:rPr dirty="0" baseline="-19841" sz="1050" spc="225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(</a:t>
            </a:r>
            <a:r>
              <a:rPr dirty="0" baseline="5050" sz="1650" spc="-7" i="1">
                <a:latin typeface="Calibri"/>
                <a:cs typeface="Calibri"/>
              </a:rPr>
              <a:t>i.e.</a:t>
            </a:r>
            <a:r>
              <a:rPr dirty="0" baseline="5050" sz="1650" spc="7" i="1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allowing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i="1">
                <a:latin typeface="Calibri"/>
                <a:cs typeface="Calibri"/>
              </a:rPr>
              <a:t>x</a:t>
            </a:r>
            <a:r>
              <a:rPr dirty="0" baseline="5050" sz="1650" spc="-15" i="1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to </a:t>
            </a:r>
            <a:r>
              <a:rPr dirty="0" baseline="5050" sz="1650" spc="-7">
                <a:latin typeface="Calibri"/>
                <a:cs typeface="Calibri"/>
              </a:rPr>
              <a:t>vary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with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i="1">
                <a:latin typeface="Calibri"/>
                <a:cs typeface="Calibri"/>
              </a:rPr>
              <a:t>y</a:t>
            </a:r>
            <a:r>
              <a:rPr dirty="0" baseline="5050" sz="1650" spc="7" i="1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held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fixed)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and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we’ll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15">
                <a:latin typeface="Calibri"/>
                <a:cs typeface="Calibri"/>
              </a:rPr>
              <a:t>let</a:t>
            </a:r>
            <a:r>
              <a:rPr dirty="0" baseline="5050" sz="1650" spc="225">
                <a:latin typeface="Calibri"/>
                <a:cs typeface="Calibri"/>
              </a:rPr>
              <a:t> </a:t>
            </a:r>
            <a:r>
              <a:rPr dirty="0" baseline="2314" sz="1800" i="1">
                <a:latin typeface="Times New Roman"/>
                <a:cs typeface="Times New Roman"/>
              </a:rPr>
              <a:t>C</a:t>
            </a:r>
            <a:r>
              <a:rPr dirty="0" baseline="-19841" sz="1050">
                <a:latin typeface="Times New Roman"/>
                <a:cs typeface="Times New Roman"/>
              </a:rPr>
              <a:t>2</a:t>
            </a:r>
            <a:r>
              <a:rPr dirty="0" baseline="-19841" sz="1050" spc="165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represent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-7">
                <a:latin typeface="Calibri"/>
                <a:cs typeface="Calibri"/>
              </a:rPr>
              <a:t> trace to</a:t>
            </a:r>
            <a:r>
              <a:rPr dirty="0" baseline="5050" sz="1650" spc="254">
                <a:latin typeface="Calibri"/>
                <a:cs typeface="Calibri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f</a:t>
            </a:r>
            <a:r>
              <a:rPr dirty="0" baseline="4629" sz="1800" spc="150" i="1">
                <a:latin typeface="Times New Roman"/>
                <a:cs typeface="Times New Roman"/>
              </a:rPr>
              <a:t> </a:t>
            </a:r>
            <a:r>
              <a:rPr dirty="0" sz="1600" spc="-145">
                <a:latin typeface="Symbol"/>
                <a:cs typeface="Symbol"/>
              </a:rPr>
              <a:t></a:t>
            </a:r>
            <a:r>
              <a:rPr dirty="0" sz="1600" spc="-24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x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 spc="-277" i="1">
                <a:latin typeface="Times New Roman"/>
                <a:cs typeface="Times New Roman"/>
              </a:rPr>
              <a:t> </a:t>
            </a:r>
            <a:r>
              <a:rPr dirty="0" sz="1600" spc="-145">
                <a:latin typeface="Symbol"/>
                <a:cs typeface="Symbol"/>
              </a:rPr>
              <a:t></a:t>
            </a:r>
            <a:r>
              <a:rPr dirty="0" sz="1600" spc="10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for</a:t>
            </a:r>
            <a:r>
              <a:rPr dirty="0" baseline="5050" sz="1650" spc="-7">
                <a:latin typeface="Calibri"/>
                <a:cs typeface="Calibri"/>
              </a:rPr>
              <a:t> the </a:t>
            </a:r>
            <a:r>
              <a:rPr dirty="0" baseline="5050" sz="1650" spc="-352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plane</a:t>
            </a:r>
            <a:r>
              <a:rPr dirty="0" baseline="5050" sz="1650" spc="352">
                <a:latin typeface="Calibri"/>
                <a:cs typeface="Calibri"/>
              </a:rPr>
              <a:t> </a:t>
            </a:r>
            <a:r>
              <a:rPr dirty="0" baseline="2314" sz="1800" spc="-7" i="1">
                <a:latin typeface="Times New Roman"/>
                <a:cs typeface="Times New Roman"/>
              </a:rPr>
              <a:t>x </a:t>
            </a:r>
            <a:r>
              <a:rPr dirty="0" baseline="2314" sz="1800" spc="-15">
                <a:latin typeface="Symbol"/>
                <a:cs typeface="Symbol"/>
              </a:rPr>
              <a:t></a:t>
            </a:r>
            <a:r>
              <a:rPr dirty="0" baseline="2314" sz="1800" spc="-15">
                <a:latin typeface="Times New Roman"/>
                <a:cs typeface="Times New Roman"/>
              </a:rPr>
              <a:t> </a:t>
            </a:r>
            <a:r>
              <a:rPr dirty="0" baseline="2314" sz="1800" spc="-30" i="1">
                <a:latin typeface="Times New Roman"/>
                <a:cs typeface="Times New Roman"/>
              </a:rPr>
              <a:t>x</a:t>
            </a:r>
            <a:r>
              <a:rPr dirty="0" baseline="-19841" sz="1050" spc="-30">
                <a:latin typeface="Times New Roman"/>
                <a:cs typeface="Times New Roman"/>
              </a:rPr>
              <a:t>0</a:t>
            </a:r>
            <a:r>
              <a:rPr dirty="0" baseline="-19841" sz="1050" spc="434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(</a:t>
            </a:r>
            <a:r>
              <a:rPr dirty="0" baseline="5050" sz="1650" spc="-7" i="1">
                <a:latin typeface="Calibri"/>
                <a:cs typeface="Calibri"/>
              </a:rPr>
              <a:t>i.e. </a:t>
            </a:r>
            <a:r>
              <a:rPr dirty="0" baseline="5050" sz="1650" spc="-7">
                <a:latin typeface="Calibri"/>
                <a:cs typeface="Calibri"/>
              </a:rPr>
              <a:t>allowing </a:t>
            </a:r>
            <a:r>
              <a:rPr dirty="0" baseline="5050" sz="1650" i="1">
                <a:latin typeface="Calibri"/>
                <a:cs typeface="Calibri"/>
              </a:rPr>
              <a:t>y </a:t>
            </a:r>
            <a:r>
              <a:rPr dirty="0" baseline="5050" sz="1650">
                <a:latin typeface="Calibri"/>
                <a:cs typeface="Calibri"/>
              </a:rPr>
              <a:t>to </a:t>
            </a:r>
            <a:r>
              <a:rPr dirty="0" baseline="5050" sz="1650" spc="-7">
                <a:latin typeface="Calibri"/>
                <a:cs typeface="Calibri"/>
              </a:rPr>
              <a:t>vary with </a:t>
            </a:r>
            <a:r>
              <a:rPr dirty="0" baseline="5050" sz="1650" i="1">
                <a:latin typeface="Calibri"/>
                <a:cs typeface="Calibri"/>
              </a:rPr>
              <a:t>x </a:t>
            </a:r>
            <a:r>
              <a:rPr dirty="0" baseline="5050" sz="1650" spc="-7">
                <a:latin typeface="Calibri"/>
                <a:cs typeface="Calibri"/>
              </a:rPr>
              <a:t>held fixed).</a:t>
            </a:r>
            <a:r>
              <a:rPr dirty="0" baseline="5050" sz="1650" spc="359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Now, </a:t>
            </a:r>
            <a:r>
              <a:rPr dirty="0" baseline="5050" sz="1650">
                <a:latin typeface="Calibri"/>
                <a:cs typeface="Calibri"/>
              </a:rPr>
              <a:t>we </a:t>
            </a:r>
            <a:r>
              <a:rPr dirty="0" baseline="5050" sz="1650" spc="-7">
                <a:latin typeface="Calibri"/>
                <a:cs typeface="Calibri"/>
              </a:rPr>
              <a:t>know that</a:t>
            </a:r>
            <a:r>
              <a:rPr dirty="0" baseline="5050" sz="1650" spc="719">
                <a:latin typeface="Calibri"/>
                <a:cs typeface="Calibri"/>
              </a:rPr>
              <a:t> </a:t>
            </a:r>
            <a:r>
              <a:rPr dirty="0" baseline="4629" sz="1800" spc="52" i="1">
                <a:latin typeface="Times New Roman"/>
                <a:cs typeface="Times New Roman"/>
              </a:rPr>
              <a:t>f</a:t>
            </a:r>
            <a:r>
              <a:rPr dirty="0" baseline="-19841" sz="1050" spc="52" i="1">
                <a:latin typeface="Times New Roman"/>
                <a:cs typeface="Times New Roman"/>
              </a:rPr>
              <a:t>x </a:t>
            </a:r>
            <a:r>
              <a:rPr dirty="0" sz="1600" spc="-145">
                <a:latin typeface="Symbol"/>
                <a:cs typeface="Symbol"/>
              </a:rPr>
              <a:t></a:t>
            </a:r>
            <a:r>
              <a:rPr dirty="0" sz="1600" spc="-145">
                <a:latin typeface="Times New Roman"/>
                <a:cs typeface="Times New Roman"/>
              </a:rPr>
              <a:t> </a:t>
            </a:r>
            <a:r>
              <a:rPr dirty="0" baseline="4629" sz="1800" spc="-22" i="1">
                <a:latin typeface="Times New Roman"/>
                <a:cs typeface="Times New Roman"/>
              </a:rPr>
              <a:t>x</a:t>
            </a:r>
            <a:r>
              <a:rPr dirty="0" baseline="-19841" sz="1050" spc="-22">
                <a:latin typeface="Times New Roman"/>
                <a:cs typeface="Times New Roman"/>
              </a:rPr>
              <a:t>0 </a:t>
            </a:r>
            <a:r>
              <a:rPr dirty="0" baseline="4629" sz="1800" spc="-7">
                <a:latin typeface="Times New Roman"/>
                <a:cs typeface="Times New Roman"/>
              </a:rPr>
              <a:t>, </a:t>
            </a:r>
            <a:r>
              <a:rPr dirty="0" baseline="4629" sz="1800" spc="-15" i="1">
                <a:latin typeface="Times New Roman"/>
                <a:cs typeface="Times New Roman"/>
              </a:rPr>
              <a:t>y</a:t>
            </a:r>
            <a:r>
              <a:rPr dirty="0" baseline="-19841" sz="1050" spc="-15">
                <a:latin typeface="Times New Roman"/>
                <a:cs typeface="Times New Roman"/>
              </a:rPr>
              <a:t>0 </a:t>
            </a:r>
            <a:r>
              <a:rPr dirty="0" sz="1600" spc="-145">
                <a:latin typeface="Symbol"/>
                <a:cs typeface="Symbol"/>
              </a:rPr>
              <a:t></a:t>
            </a:r>
            <a:r>
              <a:rPr dirty="0" sz="1600" spc="110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is the slope </a:t>
            </a:r>
            <a:r>
              <a:rPr dirty="0" baseline="5050" sz="1650">
                <a:latin typeface="Calibri"/>
                <a:cs typeface="Calibri"/>
              </a:rPr>
              <a:t>of 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tangent line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to</a:t>
            </a:r>
            <a:r>
              <a:rPr dirty="0" baseline="5050" sz="1650">
                <a:latin typeface="Calibri"/>
                <a:cs typeface="Calibri"/>
              </a:rPr>
              <a:t> the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15">
                <a:latin typeface="Calibri"/>
                <a:cs typeface="Calibri"/>
              </a:rPr>
              <a:t>trace</a:t>
            </a:r>
            <a:r>
              <a:rPr dirty="0" baseline="5050" sz="1650" spc="225">
                <a:latin typeface="Calibri"/>
                <a:cs typeface="Calibri"/>
              </a:rPr>
              <a:t> </a:t>
            </a:r>
            <a:r>
              <a:rPr dirty="0" baseline="4629" sz="1800" spc="-44" i="1">
                <a:latin typeface="Times New Roman"/>
                <a:cs typeface="Times New Roman"/>
              </a:rPr>
              <a:t>C</a:t>
            </a:r>
            <a:r>
              <a:rPr dirty="0" baseline="-19841" sz="1050" spc="-44">
                <a:latin typeface="Times New Roman"/>
                <a:cs typeface="Times New Roman"/>
              </a:rPr>
              <a:t>1</a:t>
            </a:r>
            <a:r>
              <a:rPr dirty="0" baseline="-19841" sz="1050" spc="165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and</a:t>
            </a:r>
            <a:r>
              <a:rPr dirty="0" baseline="5050" sz="1650" spc="262">
                <a:latin typeface="Calibri"/>
                <a:cs typeface="Calibri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f</a:t>
            </a:r>
            <a:r>
              <a:rPr dirty="0" baseline="4629" sz="1800" spc="-277" i="1">
                <a:latin typeface="Times New Roman"/>
                <a:cs typeface="Times New Roman"/>
              </a:rPr>
              <a:t> </a:t>
            </a:r>
            <a:r>
              <a:rPr dirty="0" baseline="-19841" sz="1050" spc="-7" i="1">
                <a:latin typeface="Times New Roman"/>
                <a:cs typeface="Times New Roman"/>
              </a:rPr>
              <a:t>y</a:t>
            </a:r>
            <a:r>
              <a:rPr dirty="0" baseline="-19841" sz="1050" spc="142" i="1">
                <a:latin typeface="Times New Roman"/>
                <a:cs typeface="Times New Roman"/>
              </a:rPr>
              <a:t> </a:t>
            </a:r>
            <a:r>
              <a:rPr dirty="0" sz="1600" spc="-145">
                <a:latin typeface="Symbol"/>
                <a:cs typeface="Symbol"/>
              </a:rPr>
              <a:t></a:t>
            </a:r>
            <a:r>
              <a:rPr dirty="0" sz="1600" spc="-240">
                <a:latin typeface="Times New Roman"/>
                <a:cs typeface="Times New Roman"/>
              </a:rPr>
              <a:t> </a:t>
            </a:r>
            <a:r>
              <a:rPr dirty="0" baseline="4629" sz="1800" spc="-22" i="1">
                <a:latin typeface="Times New Roman"/>
                <a:cs typeface="Times New Roman"/>
              </a:rPr>
              <a:t>x</a:t>
            </a:r>
            <a:r>
              <a:rPr dirty="0" baseline="-19841" sz="1050" spc="-22">
                <a:latin typeface="Times New Roman"/>
                <a:cs typeface="Times New Roman"/>
              </a:rPr>
              <a:t>0</a:t>
            </a:r>
            <a:r>
              <a:rPr dirty="0" baseline="-19841" sz="1050" spc="-89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spc="-15" i="1">
                <a:latin typeface="Times New Roman"/>
                <a:cs typeface="Times New Roman"/>
              </a:rPr>
              <a:t>y</a:t>
            </a:r>
            <a:r>
              <a:rPr dirty="0" baseline="-19841" sz="1050" spc="-15">
                <a:latin typeface="Times New Roman"/>
                <a:cs typeface="Times New Roman"/>
              </a:rPr>
              <a:t>0</a:t>
            </a:r>
            <a:r>
              <a:rPr dirty="0" baseline="-19841" sz="1050" spc="37">
                <a:latin typeface="Times New Roman"/>
                <a:cs typeface="Times New Roman"/>
              </a:rPr>
              <a:t> </a:t>
            </a:r>
            <a:r>
              <a:rPr dirty="0" sz="1600" spc="-145">
                <a:latin typeface="Symbol"/>
                <a:cs typeface="Symbol"/>
              </a:rPr>
              <a:t></a:t>
            </a:r>
            <a:r>
              <a:rPr dirty="0" sz="1600" spc="45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is</a:t>
            </a:r>
            <a:r>
              <a:rPr dirty="0" baseline="5050" sz="1650">
                <a:latin typeface="Calibri"/>
                <a:cs typeface="Calibri"/>
              </a:rPr>
              <a:t> the</a:t>
            </a:r>
            <a:r>
              <a:rPr dirty="0" baseline="5050" sz="1650" spc="-7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slope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of</a:t>
            </a:r>
            <a:r>
              <a:rPr dirty="0" baseline="5050" sz="1650" spc="-7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tangent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line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to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the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trace</a:t>
            </a:r>
            <a:r>
              <a:rPr dirty="0" baseline="5050" sz="1650" spc="217">
                <a:latin typeface="Calibri"/>
                <a:cs typeface="Calibri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C</a:t>
            </a:r>
            <a:r>
              <a:rPr dirty="0" baseline="-19841" sz="1050">
                <a:latin typeface="Times New Roman"/>
                <a:cs typeface="Times New Roman"/>
              </a:rPr>
              <a:t>2</a:t>
            </a:r>
            <a:r>
              <a:rPr dirty="0" baseline="-19841" sz="1050" spc="30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.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So,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let</a:t>
            </a:r>
            <a:endParaRPr baseline="5050" sz="1650">
              <a:latin typeface="Calibri"/>
              <a:cs typeface="Calibri"/>
            </a:endParaRPr>
          </a:p>
          <a:p>
            <a:pPr marL="103505">
              <a:lnSpc>
                <a:spcPct val="100000"/>
              </a:lnSpc>
              <a:spcBef>
                <a:spcPts val="300"/>
              </a:spcBef>
            </a:pPr>
            <a:r>
              <a:rPr dirty="0" sz="1200" spc="-80" i="1">
                <a:latin typeface="Times New Roman"/>
                <a:cs typeface="Times New Roman"/>
              </a:rPr>
              <a:t>L</a:t>
            </a:r>
            <a:r>
              <a:rPr dirty="0" baseline="-23809" sz="1050" spc="-120">
                <a:latin typeface="Times New Roman"/>
                <a:cs typeface="Times New Roman"/>
              </a:rPr>
              <a:t>1</a:t>
            </a:r>
            <a:r>
              <a:rPr dirty="0" baseline="-23809" sz="1050" spc="112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tangent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line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trace</a:t>
            </a:r>
            <a:r>
              <a:rPr dirty="0" sz="1100" spc="145">
                <a:latin typeface="Calibri"/>
                <a:cs typeface="Calibri"/>
              </a:rPr>
              <a:t> </a:t>
            </a:r>
            <a:r>
              <a:rPr dirty="0" sz="1200" spc="-30" i="1">
                <a:latin typeface="Times New Roman"/>
                <a:cs typeface="Times New Roman"/>
              </a:rPr>
              <a:t>C</a:t>
            </a:r>
            <a:r>
              <a:rPr dirty="0" baseline="-23809" sz="1050" spc="-44">
                <a:latin typeface="Times New Roman"/>
                <a:cs typeface="Times New Roman"/>
              </a:rPr>
              <a:t>1</a:t>
            </a:r>
            <a:r>
              <a:rPr dirty="0" baseline="-23809" sz="1050" spc="382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and let</a:t>
            </a:r>
            <a:r>
              <a:rPr dirty="0" sz="1100" spc="215">
                <a:latin typeface="Calibri"/>
                <a:cs typeface="Calibri"/>
              </a:rPr>
              <a:t> </a:t>
            </a:r>
            <a:r>
              <a:rPr dirty="0" sz="1200" spc="-20" i="1">
                <a:latin typeface="Times New Roman"/>
                <a:cs typeface="Times New Roman"/>
              </a:rPr>
              <a:t>L</a:t>
            </a:r>
            <a:r>
              <a:rPr dirty="0" baseline="-23809" sz="1050" spc="-30">
                <a:latin typeface="Times New Roman"/>
                <a:cs typeface="Times New Roman"/>
              </a:rPr>
              <a:t>2</a:t>
            </a:r>
            <a:r>
              <a:rPr dirty="0" baseline="-23809" sz="1050" spc="442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tangent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trace</a:t>
            </a:r>
            <a:r>
              <a:rPr dirty="0" sz="1100" spc="140">
                <a:latin typeface="Calibri"/>
                <a:cs typeface="Calibri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C</a:t>
            </a:r>
            <a:r>
              <a:rPr dirty="0" baseline="-23809" sz="1050">
                <a:latin typeface="Times New Roman"/>
                <a:cs typeface="Times New Roman"/>
              </a:rPr>
              <a:t>2</a:t>
            </a:r>
            <a:r>
              <a:rPr dirty="0" baseline="-23809" sz="1050" spc="37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100">
              <a:latin typeface="Calibri"/>
              <a:cs typeface="Calibri"/>
            </a:endParaRPr>
          </a:p>
          <a:p>
            <a:pPr marL="75565" marR="220345">
              <a:lnSpc>
                <a:spcPct val="1208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tangent plane will </a:t>
            </a:r>
            <a:r>
              <a:rPr dirty="0" sz="1100">
                <a:latin typeface="Calibri"/>
                <a:cs typeface="Calibri"/>
              </a:rPr>
              <a:t>then </a:t>
            </a:r>
            <a:r>
              <a:rPr dirty="0" sz="1100" spc="-5">
                <a:latin typeface="Calibri"/>
                <a:cs typeface="Calibri"/>
              </a:rPr>
              <a:t>be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plane that contains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two lines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200" spc="-75" i="1">
                <a:latin typeface="Times New Roman"/>
                <a:cs typeface="Times New Roman"/>
              </a:rPr>
              <a:t>L</a:t>
            </a:r>
            <a:r>
              <a:rPr dirty="0" baseline="-23809" sz="1050" spc="-112">
                <a:latin typeface="Times New Roman"/>
                <a:cs typeface="Times New Roman"/>
              </a:rPr>
              <a:t>1</a:t>
            </a:r>
            <a:r>
              <a:rPr dirty="0" baseline="-23809" sz="1050" spc="-104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200" spc="-20" i="1">
                <a:latin typeface="Times New Roman"/>
                <a:cs typeface="Times New Roman"/>
              </a:rPr>
              <a:t>L</a:t>
            </a:r>
            <a:r>
              <a:rPr dirty="0" baseline="-23809" sz="1050" spc="-30">
                <a:latin typeface="Times New Roman"/>
                <a:cs typeface="Times New Roman"/>
              </a:rPr>
              <a:t>2</a:t>
            </a:r>
            <a:r>
              <a:rPr dirty="0" baseline="-23809" sz="1050" spc="-22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24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Geometrically this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plane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serve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same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purpose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tangent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line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Calculus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tangent line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curve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was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endParaRPr sz="1100">
              <a:latin typeface="Calibri"/>
              <a:cs typeface="Calibri"/>
            </a:endParaRPr>
          </a:p>
          <a:p>
            <a:pPr marL="75565" marR="43180">
              <a:lnSpc>
                <a:spcPct val="98700"/>
              </a:lnSpc>
              <a:spcBef>
                <a:spcPts val="40"/>
              </a:spcBef>
            </a:pPr>
            <a:r>
              <a:rPr dirty="0" sz="1100" spc="-5">
                <a:latin typeface="Calibri"/>
                <a:cs typeface="Calibri"/>
              </a:rPr>
              <a:t>line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just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touched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curve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at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“parallel”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curve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at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question. </a:t>
            </a:r>
            <a:r>
              <a:rPr dirty="0" sz="1100">
                <a:latin typeface="Calibri"/>
                <a:cs typeface="Calibri"/>
              </a:rPr>
              <a:t> Well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tangent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planes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surface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planes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just touch</a:t>
            </a:r>
            <a:r>
              <a:rPr dirty="0" sz="1100">
                <a:latin typeface="Calibri"/>
                <a:cs typeface="Calibri"/>
              </a:rPr>
              <a:t> the </a:t>
            </a:r>
            <a:r>
              <a:rPr dirty="0" sz="1100" spc="-5">
                <a:latin typeface="Calibri"/>
                <a:cs typeface="Calibri"/>
              </a:rPr>
              <a:t>surface at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point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 “parallel”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 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surface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Note that 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point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>
                <a:latin typeface="Calibri"/>
                <a:cs typeface="Calibri"/>
              </a:rPr>
              <a:t>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plane.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Since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tangent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plane and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surface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touch at</a:t>
            </a:r>
            <a:r>
              <a:rPr dirty="0" baseline="5050" sz="1650" spc="195">
                <a:latin typeface="Calibri"/>
                <a:cs typeface="Calibri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240">
                <a:latin typeface="Times New Roman"/>
                <a:cs typeface="Times New Roman"/>
              </a:rPr>
              <a:t> </a:t>
            </a:r>
            <a:r>
              <a:rPr dirty="0" baseline="4629" sz="1800" spc="-22" i="1">
                <a:latin typeface="Times New Roman"/>
                <a:cs typeface="Times New Roman"/>
              </a:rPr>
              <a:t>x</a:t>
            </a:r>
            <a:r>
              <a:rPr dirty="0" baseline="-15873" sz="1050" spc="-22">
                <a:latin typeface="Times New Roman"/>
                <a:cs typeface="Times New Roman"/>
              </a:rPr>
              <a:t>0</a:t>
            </a:r>
            <a:r>
              <a:rPr dirty="0" baseline="-15873" sz="1050" spc="-89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-15873" sz="1050" spc="-7">
                <a:latin typeface="Times New Roman"/>
                <a:cs typeface="Times New Roman"/>
              </a:rPr>
              <a:t>0</a:t>
            </a:r>
            <a:r>
              <a:rPr dirty="0" baseline="-15873" sz="1050" spc="30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45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following point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will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15">
                <a:latin typeface="Calibri"/>
                <a:cs typeface="Calibri"/>
              </a:rPr>
              <a:t>be </a:t>
            </a:r>
            <a:r>
              <a:rPr dirty="0" baseline="5050" sz="1650">
                <a:latin typeface="Calibri"/>
                <a:cs typeface="Calibri"/>
              </a:rPr>
              <a:t>on</a:t>
            </a:r>
            <a:r>
              <a:rPr dirty="0" baseline="5050" sz="1650" spc="-7">
                <a:latin typeface="Calibri"/>
                <a:cs typeface="Calibri"/>
              </a:rPr>
              <a:t> both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surface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and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plane.</a:t>
            </a:r>
            <a:endParaRPr baseline="5050" sz="1650">
              <a:latin typeface="Calibri"/>
              <a:cs typeface="Calibri"/>
            </a:endParaRPr>
          </a:p>
          <a:p>
            <a:pPr algn="ctr" marR="421640">
              <a:lnSpc>
                <a:spcPts val="1964"/>
              </a:lnSpc>
            </a:pPr>
            <a:r>
              <a:rPr dirty="0" baseline="-3472" sz="2400" spc="-209">
                <a:latin typeface="Symbol"/>
                <a:cs typeface="Symbol"/>
              </a:rPr>
              <a:t></a:t>
            </a:r>
            <a:r>
              <a:rPr dirty="0" baseline="-3472" sz="2400" spc="-367">
                <a:latin typeface="Times New Roman"/>
                <a:cs typeface="Times New Roman"/>
              </a:rPr>
              <a:t> </a:t>
            </a:r>
            <a:r>
              <a:rPr dirty="0" sz="1200" spc="-25" i="1">
                <a:latin typeface="Times New Roman"/>
                <a:cs typeface="Times New Roman"/>
              </a:rPr>
              <a:t>x</a:t>
            </a:r>
            <a:r>
              <a:rPr dirty="0" baseline="-23809" sz="1050" spc="-7">
                <a:latin typeface="Times New Roman"/>
                <a:cs typeface="Times New Roman"/>
              </a:rPr>
              <a:t>0</a:t>
            </a:r>
            <a:r>
              <a:rPr dirty="0" baseline="-23809" sz="1050" spc="-89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y</a:t>
            </a:r>
            <a:r>
              <a:rPr dirty="0" baseline="-23809" sz="1050" spc="-7">
                <a:latin typeface="Times New Roman"/>
                <a:cs typeface="Times New Roman"/>
              </a:rPr>
              <a:t>0</a:t>
            </a:r>
            <a:r>
              <a:rPr dirty="0" baseline="-23809" sz="1050" spc="-89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95">
                <a:latin typeface="Times New Roman"/>
                <a:cs typeface="Times New Roman"/>
              </a:rPr>
              <a:t> </a:t>
            </a:r>
            <a:r>
              <a:rPr dirty="0" sz="1200" spc="5" i="1">
                <a:latin typeface="Times New Roman"/>
                <a:cs typeface="Times New Roman"/>
              </a:rPr>
              <a:t>z</a:t>
            </a:r>
            <a:r>
              <a:rPr dirty="0" baseline="-23809" sz="1050" spc="-7">
                <a:latin typeface="Times New Roman"/>
                <a:cs typeface="Times New Roman"/>
              </a:rPr>
              <a:t>0</a:t>
            </a:r>
            <a:r>
              <a:rPr dirty="0" baseline="-23809" sz="1050" spc="30">
                <a:latin typeface="Times New Roman"/>
                <a:cs typeface="Times New Roman"/>
              </a:rPr>
              <a:t> </a:t>
            </a:r>
            <a:r>
              <a:rPr dirty="0" baseline="-3472" sz="2400" spc="-209">
                <a:latin typeface="Symbol"/>
                <a:cs typeface="Symbol"/>
              </a:rPr>
              <a:t></a:t>
            </a:r>
            <a:r>
              <a:rPr dirty="0" baseline="-3472" sz="2400" spc="-202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baseline="-4629" sz="2700" spc="-307">
                <a:latin typeface="Symbol"/>
                <a:cs typeface="Symbol"/>
              </a:rPr>
              <a:t></a:t>
            </a:r>
            <a:r>
              <a:rPr dirty="0" baseline="-4629" sz="2700" spc="-450">
                <a:latin typeface="Times New Roman"/>
                <a:cs typeface="Times New Roman"/>
              </a:rPr>
              <a:t> </a:t>
            </a:r>
            <a:r>
              <a:rPr dirty="0" sz="1200" spc="-20" i="1">
                <a:latin typeface="Times New Roman"/>
                <a:cs typeface="Times New Roman"/>
              </a:rPr>
              <a:t>x</a:t>
            </a:r>
            <a:r>
              <a:rPr dirty="0" baseline="-23809" sz="1050" spc="-7">
                <a:latin typeface="Times New Roman"/>
                <a:cs typeface="Times New Roman"/>
              </a:rPr>
              <a:t>0</a:t>
            </a:r>
            <a:r>
              <a:rPr dirty="0" baseline="-23809" sz="1050" spc="-89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y</a:t>
            </a:r>
            <a:r>
              <a:rPr dirty="0" baseline="-23809" sz="1050" spc="-7">
                <a:latin typeface="Times New Roman"/>
                <a:cs typeface="Times New Roman"/>
              </a:rPr>
              <a:t>0</a:t>
            </a:r>
            <a:r>
              <a:rPr dirty="0" baseline="-23809" sz="1050" spc="-89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7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f</a:t>
            </a:r>
            <a:r>
              <a:rPr dirty="0" sz="1200" spc="95" i="1">
                <a:latin typeface="Times New Roman"/>
                <a:cs typeface="Times New Roman"/>
              </a:rPr>
              <a:t> </a:t>
            </a:r>
            <a:r>
              <a:rPr dirty="0" baseline="-3472" sz="2400" spc="-209">
                <a:latin typeface="Symbol"/>
                <a:cs typeface="Symbol"/>
              </a:rPr>
              <a:t></a:t>
            </a:r>
            <a:r>
              <a:rPr dirty="0" baseline="-3472" sz="2400" spc="-367">
                <a:latin typeface="Times New Roman"/>
                <a:cs typeface="Times New Roman"/>
              </a:rPr>
              <a:t> </a:t>
            </a:r>
            <a:r>
              <a:rPr dirty="0" sz="1200" spc="-20" i="1">
                <a:latin typeface="Times New Roman"/>
                <a:cs typeface="Times New Roman"/>
              </a:rPr>
              <a:t>x</a:t>
            </a:r>
            <a:r>
              <a:rPr dirty="0" baseline="-23809" sz="1050" spc="-7">
                <a:latin typeface="Times New Roman"/>
                <a:cs typeface="Times New Roman"/>
              </a:rPr>
              <a:t>0</a:t>
            </a:r>
            <a:r>
              <a:rPr dirty="0" baseline="-23809" sz="1050" spc="-89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y</a:t>
            </a:r>
            <a:r>
              <a:rPr dirty="0" baseline="-23809" sz="1050" spc="-7">
                <a:latin typeface="Times New Roman"/>
                <a:cs typeface="Times New Roman"/>
              </a:rPr>
              <a:t>0</a:t>
            </a:r>
            <a:r>
              <a:rPr dirty="0" baseline="-23809" sz="1050" spc="30">
                <a:latin typeface="Times New Roman"/>
                <a:cs typeface="Times New Roman"/>
              </a:rPr>
              <a:t> </a:t>
            </a:r>
            <a:r>
              <a:rPr dirty="0" baseline="-3472" sz="2400" spc="-112">
                <a:latin typeface="Symbol"/>
                <a:cs typeface="Symbol"/>
              </a:rPr>
              <a:t></a:t>
            </a:r>
            <a:r>
              <a:rPr dirty="0" baseline="-4629" sz="2700" spc="-307">
                <a:latin typeface="Symbol"/>
                <a:cs typeface="Symbol"/>
              </a:rPr>
              <a:t></a:t>
            </a:r>
            <a:endParaRPr baseline="-4629" sz="2700">
              <a:latin typeface="Symbol"/>
              <a:cs typeface="Symbol"/>
            </a:endParaRPr>
          </a:p>
          <a:p>
            <a:pPr marL="76200" marR="266065">
              <a:lnSpc>
                <a:spcPct val="101800"/>
              </a:lnSpc>
              <a:spcBef>
                <a:spcPts val="1605"/>
              </a:spcBef>
            </a:pPr>
            <a:r>
              <a:rPr dirty="0" sz="1100" spc="-5">
                <a:latin typeface="Calibri"/>
                <a:cs typeface="Calibri"/>
              </a:rPr>
              <a:t>What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now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determine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equation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tangent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plane.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spc="-5">
                <a:solidFill>
                  <a:srgbClr val="0063FF"/>
                </a:solidFill>
                <a:latin typeface="Calibri"/>
                <a:cs typeface="Calibri"/>
              </a:rPr>
              <a:t>know</a:t>
            </a:r>
            <a:r>
              <a:rPr dirty="0" sz="1100" spc="-10">
                <a:solidFill>
                  <a:srgbClr val="0063FF"/>
                </a:solidFill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general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a </a:t>
            </a:r>
            <a:r>
              <a:rPr dirty="0" sz="1100" spc="-10">
                <a:latin typeface="Calibri"/>
                <a:cs typeface="Calibri"/>
              </a:rPr>
              <a:t>plane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by,</a:t>
            </a:r>
            <a:endParaRPr sz="1100">
              <a:latin typeface="Calibri"/>
              <a:cs typeface="Calibri"/>
            </a:endParaRPr>
          </a:p>
          <a:p>
            <a:pPr algn="ctr" marR="417195">
              <a:lnSpc>
                <a:spcPts val="1814"/>
              </a:lnSpc>
            </a:pPr>
            <a:r>
              <a:rPr dirty="0" baseline="4629" sz="1800" spc="-7" i="1">
                <a:latin typeface="Times New Roman"/>
                <a:cs typeface="Times New Roman"/>
              </a:rPr>
              <a:t>a</a:t>
            </a:r>
            <a:r>
              <a:rPr dirty="0" baseline="4629" sz="1800" spc="-232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x</a:t>
            </a:r>
            <a:r>
              <a:rPr dirty="0" baseline="4629" sz="1800" spc="-127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-67">
                <a:latin typeface="Times New Roman"/>
                <a:cs typeface="Times New Roman"/>
              </a:rPr>
              <a:t> </a:t>
            </a:r>
            <a:r>
              <a:rPr dirty="0" baseline="4629" sz="1800" spc="-44" i="1">
                <a:latin typeface="Times New Roman"/>
                <a:cs typeface="Times New Roman"/>
              </a:rPr>
              <a:t>x</a:t>
            </a:r>
            <a:r>
              <a:rPr dirty="0" baseline="-15873" sz="1050" spc="-7">
                <a:latin typeface="Times New Roman"/>
                <a:cs typeface="Times New Roman"/>
              </a:rPr>
              <a:t>0</a:t>
            </a:r>
            <a:r>
              <a:rPr dirty="0" baseline="-15873" sz="1050" spc="30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210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</a:t>
            </a:r>
            <a:r>
              <a:rPr dirty="0" baseline="4629" sz="1800" spc="-179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b</a:t>
            </a:r>
            <a:r>
              <a:rPr dirty="0" baseline="4629" sz="1800" spc="-254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185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 spc="-97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22">
                <a:latin typeface="Times New Roman"/>
                <a:cs typeface="Times New Roman"/>
              </a:rPr>
              <a:t> </a:t>
            </a:r>
            <a:r>
              <a:rPr dirty="0" baseline="4629" sz="1800" spc="-15" i="1">
                <a:latin typeface="Times New Roman"/>
                <a:cs typeface="Times New Roman"/>
              </a:rPr>
              <a:t>y</a:t>
            </a:r>
            <a:r>
              <a:rPr dirty="0" baseline="-15873" sz="1050" spc="-7">
                <a:latin typeface="Times New Roman"/>
                <a:cs typeface="Times New Roman"/>
              </a:rPr>
              <a:t>0</a:t>
            </a:r>
            <a:r>
              <a:rPr dirty="0" baseline="-15873" sz="1050" spc="30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210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</a:t>
            </a:r>
            <a:r>
              <a:rPr dirty="0" baseline="4629" sz="1800" spc="-150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c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z</a:t>
            </a:r>
            <a:r>
              <a:rPr dirty="0" baseline="4629" sz="1800" spc="-82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-67">
                <a:latin typeface="Times New Roman"/>
                <a:cs typeface="Times New Roman"/>
              </a:rPr>
              <a:t> </a:t>
            </a:r>
            <a:r>
              <a:rPr dirty="0" baseline="4629" sz="1800" spc="7" i="1">
                <a:latin typeface="Times New Roman"/>
                <a:cs typeface="Times New Roman"/>
              </a:rPr>
              <a:t>z</a:t>
            </a:r>
            <a:r>
              <a:rPr dirty="0" baseline="-15873" sz="1050" spc="-7">
                <a:latin typeface="Times New Roman"/>
                <a:cs typeface="Times New Roman"/>
              </a:rPr>
              <a:t>0</a:t>
            </a:r>
            <a:r>
              <a:rPr dirty="0" baseline="-15873" sz="1050" spc="30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3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67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0</a:t>
            </a:r>
            <a:endParaRPr baseline="4629" sz="1800">
              <a:latin typeface="Times New Roman"/>
              <a:cs typeface="Times New Roman"/>
            </a:endParaRPr>
          </a:p>
          <a:p>
            <a:pPr marL="75565" marR="144780">
              <a:lnSpc>
                <a:spcPts val="1660"/>
              </a:lnSpc>
              <a:spcBef>
                <a:spcPts val="370"/>
              </a:spcBef>
            </a:pPr>
            <a:r>
              <a:rPr dirty="0" baseline="5050" sz="1650">
                <a:latin typeface="Calibri"/>
                <a:cs typeface="Calibri"/>
              </a:rPr>
              <a:t>where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140">
                <a:latin typeface="Times New Roman"/>
                <a:cs typeface="Times New Roman"/>
              </a:rPr>
              <a:t> </a:t>
            </a:r>
            <a:r>
              <a:rPr dirty="0" baseline="4629" sz="1800" spc="-22" i="1">
                <a:latin typeface="Times New Roman"/>
                <a:cs typeface="Times New Roman"/>
              </a:rPr>
              <a:t>x</a:t>
            </a:r>
            <a:r>
              <a:rPr dirty="0" baseline="-19841" sz="1050" spc="-22">
                <a:latin typeface="Times New Roman"/>
                <a:cs typeface="Times New Roman"/>
              </a:rPr>
              <a:t>0 </a:t>
            </a:r>
            <a:r>
              <a:rPr dirty="0" baseline="4629" sz="1800">
                <a:latin typeface="Times New Roman"/>
                <a:cs typeface="Times New Roman"/>
              </a:rPr>
              <a:t>,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-19841" sz="1050" spc="-7">
                <a:latin typeface="Times New Roman"/>
                <a:cs typeface="Times New Roman"/>
              </a:rPr>
              <a:t>0 </a:t>
            </a:r>
            <a:r>
              <a:rPr dirty="0" baseline="4629" sz="1800">
                <a:latin typeface="Times New Roman"/>
                <a:cs typeface="Times New Roman"/>
              </a:rPr>
              <a:t>, </a:t>
            </a:r>
            <a:r>
              <a:rPr dirty="0" baseline="4629" sz="1800" spc="7" i="1">
                <a:latin typeface="Times New Roman"/>
                <a:cs typeface="Times New Roman"/>
              </a:rPr>
              <a:t>z</a:t>
            </a:r>
            <a:r>
              <a:rPr dirty="0" baseline="-19841" sz="1050" spc="7">
                <a:latin typeface="Times New Roman"/>
                <a:cs typeface="Times New Roman"/>
              </a:rPr>
              <a:t>0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40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is </a:t>
            </a:r>
            <a:r>
              <a:rPr dirty="0" baseline="5050" sz="1650">
                <a:latin typeface="Calibri"/>
                <a:cs typeface="Calibri"/>
              </a:rPr>
              <a:t>a </a:t>
            </a:r>
            <a:r>
              <a:rPr dirty="0" baseline="5050" sz="1650" spc="-7">
                <a:latin typeface="Calibri"/>
                <a:cs typeface="Calibri"/>
              </a:rPr>
              <a:t>point that is </a:t>
            </a:r>
            <a:r>
              <a:rPr dirty="0" baseline="5050" sz="1650">
                <a:latin typeface="Calibri"/>
                <a:cs typeface="Calibri"/>
              </a:rPr>
              <a:t>on the </a:t>
            </a:r>
            <a:r>
              <a:rPr dirty="0" baseline="5050" sz="1650" spc="-7">
                <a:latin typeface="Calibri"/>
                <a:cs typeface="Calibri"/>
              </a:rPr>
              <a:t>plane, which we have.</a:t>
            </a:r>
            <a:r>
              <a:rPr dirty="0" baseline="5050" sz="1650">
                <a:latin typeface="Calibri"/>
                <a:cs typeface="Calibri"/>
              </a:rPr>
              <a:t> Let’s </a:t>
            </a:r>
            <a:r>
              <a:rPr dirty="0" baseline="5050" sz="1650" spc="-7">
                <a:latin typeface="Calibri"/>
                <a:cs typeface="Calibri"/>
              </a:rPr>
              <a:t>rewrite this </a:t>
            </a:r>
            <a:r>
              <a:rPr dirty="0" baseline="5050" sz="1650">
                <a:latin typeface="Calibri"/>
                <a:cs typeface="Calibri"/>
              </a:rPr>
              <a:t>a </a:t>
            </a:r>
            <a:r>
              <a:rPr dirty="0" baseline="5050" sz="1650" spc="-7">
                <a:latin typeface="Calibri"/>
                <a:cs typeface="Calibri"/>
              </a:rPr>
              <a:t>little.</a:t>
            </a:r>
            <a:r>
              <a:rPr dirty="0" baseline="5050" sz="1650">
                <a:latin typeface="Calibri"/>
                <a:cs typeface="Calibri"/>
              </a:rPr>
              <a:t> We’ll </a:t>
            </a:r>
            <a:r>
              <a:rPr dirty="0" baseline="5050" sz="1650" spc="-7">
                <a:latin typeface="Calibri"/>
                <a:cs typeface="Calibri"/>
              </a:rPr>
              <a:t>move </a:t>
            </a:r>
            <a:r>
              <a:rPr dirty="0" baseline="5050" sz="1650" spc="-352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-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terms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-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terms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other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side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divide both sides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c</a:t>
            </a:r>
            <a:r>
              <a:rPr dirty="0" sz="1100" spc="-5">
                <a:latin typeface="Calibri"/>
                <a:cs typeface="Calibri"/>
              </a:rPr>
              <a:t>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gives,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3300523" y="6705025"/>
            <a:ext cx="95250" cy="0"/>
          </a:xfrm>
          <a:custGeom>
            <a:avLst/>
            <a:gdLst/>
            <a:ahLst/>
            <a:cxnLst/>
            <a:rect l="l" t="t" r="r" b="b"/>
            <a:pathLst>
              <a:path w="95250" h="0">
                <a:moveTo>
                  <a:pt x="0" y="0"/>
                </a:moveTo>
                <a:lnTo>
                  <a:pt x="95064" y="0"/>
                </a:lnTo>
              </a:path>
            </a:pathLst>
          </a:custGeom>
          <a:ln w="746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2" name="object 32"/>
          <p:cNvSpPr/>
          <p:nvPr/>
        </p:nvSpPr>
        <p:spPr>
          <a:xfrm>
            <a:off x="4018260" y="6705024"/>
            <a:ext cx="88265" cy="0"/>
          </a:xfrm>
          <a:custGeom>
            <a:avLst/>
            <a:gdLst/>
            <a:ahLst/>
            <a:cxnLst/>
            <a:rect l="l" t="t" r="r" b="b"/>
            <a:pathLst>
              <a:path w="88264" h="0">
                <a:moveTo>
                  <a:pt x="0" y="0"/>
                </a:moveTo>
                <a:lnTo>
                  <a:pt x="87934" y="0"/>
                </a:lnTo>
              </a:path>
            </a:pathLst>
          </a:custGeom>
          <a:ln w="746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3" name="object 33"/>
          <p:cNvSpPr txBox="1"/>
          <p:nvPr/>
        </p:nvSpPr>
        <p:spPr>
          <a:xfrm>
            <a:off x="2967772" y="6681717"/>
            <a:ext cx="69850" cy="13017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650" spc="20">
                <a:latin typeface="Times New Roman"/>
                <a:cs typeface="Times New Roman"/>
              </a:rPr>
              <a:t>0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3750867" y="6681717"/>
            <a:ext cx="799465" cy="13017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  <a:tabLst>
                <a:tab pos="741680" algn="l"/>
              </a:tabLst>
            </a:pPr>
            <a:r>
              <a:rPr dirty="0" sz="650" spc="20">
                <a:latin typeface="Times New Roman"/>
                <a:cs typeface="Times New Roman"/>
              </a:rPr>
              <a:t>0</a:t>
            </a:r>
            <a:r>
              <a:rPr dirty="0" sz="650" spc="20">
                <a:latin typeface="Times New Roman"/>
                <a:cs typeface="Times New Roman"/>
              </a:rPr>
              <a:t>	</a:t>
            </a:r>
            <a:r>
              <a:rPr dirty="0" sz="650" spc="20">
                <a:latin typeface="Times New Roman"/>
                <a:cs typeface="Times New Roman"/>
              </a:rPr>
              <a:t>0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3300895" y="6697046"/>
            <a:ext cx="807085" cy="2070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  <a:tabLst>
                <a:tab pos="726440" algn="l"/>
              </a:tabLst>
            </a:pPr>
            <a:r>
              <a:rPr dirty="0" sz="1150" spc="20" i="1">
                <a:latin typeface="Times New Roman"/>
                <a:cs typeface="Times New Roman"/>
              </a:rPr>
              <a:t>c</a:t>
            </a:r>
            <a:r>
              <a:rPr dirty="0" sz="1150" spc="20" i="1">
                <a:latin typeface="Times New Roman"/>
                <a:cs typeface="Times New Roman"/>
              </a:rPr>
              <a:t>	</a:t>
            </a:r>
            <a:r>
              <a:rPr dirty="0" sz="1150" spc="20" i="1">
                <a:latin typeface="Times New Roman"/>
                <a:cs typeface="Times New Roman"/>
              </a:rPr>
              <a:t>c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2700404" y="6579137"/>
            <a:ext cx="291465" cy="2070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1150" spc="15" i="1">
                <a:latin typeface="Times New Roman"/>
                <a:cs typeface="Times New Roman"/>
              </a:rPr>
              <a:t>z</a:t>
            </a:r>
            <a:r>
              <a:rPr dirty="0" sz="1150" spc="-45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 spc="-30">
                <a:latin typeface="Times New Roman"/>
                <a:cs typeface="Times New Roman"/>
              </a:rPr>
              <a:t> </a:t>
            </a:r>
            <a:r>
              <a:rPr dirty="0" sz="1150" spc="15" i="1">
                <a:latin typeface="Times New Roman"/>
                <a:cs typeface="Times New Roman"/>
              </a:rPr>
              <a:t>z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3036693" y="6543368"/>
            <a:ext cx="1613535" cy="26289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5"/>
              </a:spcBef>
            </a:pPr>
            <a:r>
              <a:rPr dirty="0" baseline="4830" sz="1725" spc="37">
                <a:latin typeface="Symbol"/>
                <a:cs typeface="Symbol"/>
              </a:rPr>
              <a:t></a:t>
            </a:r>
            <a:r>
              <a:rPr dirty="0" baseline="4830" sz="1725" spc="-15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</a:t>
            </a:r>
            <a:r>
              <a:rPr dirty="0" baseline="4830" sz="1725" spc="-44">
                <a:latin typeface="Times New Roman"/>
                <a:cs typeface="Times New Roman"/>
              </a:rPr>
              <a:t> </a:t>
            </a:r>
            <a:r>
              <a:rPr dirty="0" baseline="41062" sz="1725" spc="30" i="1">
                <a:latin typeface="Times New Roman"/>
                <a:cs typeface="Times New Roman"/>
              </a:rPr>
              <a:t>a</a:t>
            </a:r>
            <a:r>
              <a:rPr dirty="0" baseline="41062" sz="1725" spc="-67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830" sz="1725" spc="30" i="1">
                <a:latin typeface="Times New Roman"/>
                <a:cs typeface="Times New Roman"/>
              </a:rPr>
              <a:t>x</a:t>
            </a:r>
            <a:r>
              <a:rPr dirty="0" baseline="4830" sz="1725" spc="-104" i="1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</a:t>
            </a:r>
            <a:r>
              <a:rPr dirty="0" baseline="4830" sz="1725" spc="-44">
                <a:latin typeface="Times New Roman"/>
                <a:cs typeface="Times New Roman"/>
              </a:rPr>
              <a:t> </a:t>
            </a:r>
            <a:r>
              <a:rPr dirty="0" baseline="4830" sz="1725" spc="30" i="1">
                <a:latin typeface="Times New Roman"/>
                <a:cs typeface="Times New Roman"/>
              </a:rPr>
              <a:t>x</a:t>
            </a:r>
            <a:r>
              <a:rPr dirty="0" baseline="4830" sz="1725" i="1">
                <a:latin typeface="Times New Roman"/>
                <a:cs typeface="Times New Roman"/>
              </a:rPr>
              <a:t> </a:t>
            </a:r>
            <a:r>
              <a:rPr dirty="0" baseline="4830" sz="1725" spc="-82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200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</a:t>
            </a:r>
            <a:r>
              <a:rPr dirty="0" baseline="4830" sz="1725" spc="-44">
                <a:latin typeface="Times New Roman"/>
                <a:cs typeface="Times New Roman"/>
              </a:rPr>
              <a:t> </a:t>
            </a:r>
            <a:r>
              <a:rPr dirty="0" baseline="41062" sz="1725" spc="30" i="1">
                <a:latin typeface="Times New Roman"/>
                <a:cs typeface="Times New Roman"/>
              </a:rPr>
              <a:t>b</a:t>
            </a:r>
            <a:r>
              <a:rPr dirty="0" baseline="41062" sz="1725" spc="-97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175">
                <a:latin typeface="Times New Roman"/>
                <a:cs typeface="Times New Roman"/>
              </a:rPr>
              <a:t> </a:t>
            </a:r>
            <a:r>
              <a:rPr dirty="0" baseline="4830" sz="1725" spc="30" i="1">
                <a:latin typeface="Times New Roman"/>
                <a:cs typeface="Times New Roman"/>
              </a:rPr>
              <a:t>y</a:t>
            </a:r>
            <a:r>
              <a:rPr dirty="0" baseline="4830" sz="1725" spc="-82" i="1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</a:t>
            </a:r>
            <a:r>
              <a:rPr dirty="0" baseline="4830" sz="1725" spc="37">
                <a:latin typeface="Times New Roman"/>
                <a:cs typeface="Times New Roman"/>
              </a:rPr>
              <a:t> </a:t>
            </a:r>
            <a:r>
              <a:rPr dirty="0" baseline="4830" sz="1725" spc="30" i="1">
                <a:latin typeface="Times New Roman"/>
                <a:cs typeface="Times New Roman"/>
              </a:rPr>
              <a:t>y</a:t>
            </a:r>
            <a:r>
              <a:rPr dirty="0" baseline="4830" sz="1725" i="1">
                <a:latin typeface="Times New Roman"/>
                <a:cs typeface="Times New Roman"/>
              </a:rPr>
              <a:t> </a:t>
            </a:r>
            <a:r>
              <a:rPr dirty="0" baseline="4830" sz="1725" spc="-52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901700" y="7043365"/>
            <a:ext cx="5598160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Now,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let’s rename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constants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simplify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up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notation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little.</a:t>
            </a:r>
            <a:r>
              <a:rPr dirty="0" sz="1100" spc="25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Let’s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rename </a:t>
            </a:r>
            <a:r>
              <a:rPr dirty="0" sz="1100">
                <a:latin typeface="Calibri"/>
                <a:cs typeface="Calibri"/>
              </a:rPr>
              <a:t>them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follows,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9" name="object 39"/>
          <p:cNvSpPr/>
          <p:nvPr/>
        </p:nvSpPr>
        <p:spPr>
          <a:xfrm>
            <a:off x="3324893" y="7436546"/>
            <a:ext cx="95885" cy="0"/>
          </a:xfrm>
          <a:custGeom>
            <a:avLst/>
            <a:gdLst/>
            <a:ahLst/>
            <a:cxnLst/>
            <a:rect l="l" t="t" r="r" b="b"/>
            <a:pathLst>
              <a:path w="95885" h="0">
                <a:moveTo>
                  <a:pt x="0" y="0"/>
                </a:moveTo>
                <a:lnTo>
                  <a:pt x="95502" y="0"/>
                </a:lnTo>
              </a:path>
            </a:pathLst>
          </a:custGeom>
          <a:ln w="746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0" name="object 40"/>
          <p:cNvSpPr/>
          <p:nvPr/>
        </p:nvSpPr>
        <p:spPr>
          <a:xfrm>
            <a:off x="4253656" y="7436545"/>
            <a:ext cx="88900" cy="0"/>
          </a:xfrm>
          <a:custGeom>
            <a:avLst/>
            <a:gdLst/>
            <a:ahLst/>
            <a:cxnLst/>
            <a:rect l="l" t="t" r="r" b="b"/>
            <a:pathLst>
              <a:path w="88900" h="0">
                <a:moveTo>
                  <a:pt x="0" y="0"/>
                </a:moveTo>
                <a:lnTo>
                  <a:pt x="88339" y="0"/>
                </a:lnTo>
              </a:path>
            </a:pathLst>
          </a:custGeom>
          <a:ln w="746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1" name="object 41"/>
          <p:cNvSpPr txBox="1"/>
          <p:nvPr/>
        </p:nvSpPr>
        <p:spPr>
          <a:xfrm>
            <a:off x="2935883" y="7310622"/>
            <a:ext cx="513080" cy="32448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38100">
              <a:lnSpc>
                <a:spcPts val="1155"/>
              </a:lnSpc>
              <a:spcBef>
                <a:spcPts val="135"/>
              </a:spcBef>
            </a:pPr>
            <a:r>
              <a:rPr dirty="0" sz="1150" spc="30" i="1">
                <a:latin typeface="Times New Roman"/>
                <a:cs typeface="Times New Roman"/>
              </a:rPr>
              <a:t>A</a:t>
            </a:r>
            <a:r>
              <a:rPr dirty="0" sz="1150" spc="-65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35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 spc="-50">
                <a:latin typeface="Times New Roman"/>
                <a:cs typeface="Times New Roman"/>
              </a:rPr>
              <a:t> </a:t>
            </a:r>
            <a:r>
              <a:rPr dirty="0" baseline="36231" sz="1725" spc="37" i="1">
                <a:latin typeface="Times New Roman"/>
                <a:cs typeface="Times New Roman"/>
              </a:rPr>
              <a:t>a</a:t>
            </a:r>
            <a:endParaRPr baseline="36231" sz="1725">
              <a:latin typeface="Times New Roman"/>
              <a:cs typeface="Times New Roman"/>
            </a:endParaRPr>
          </a:p>
          <a:p>
            <a:pPr algn="r" marR="34925">
              <a:lnSpc>
                <a:spcPts val="1155"/>
              </a:lnSpc>
            </a:pPr>
            <a:r>
              <a:rPr dirty="0" sz="1150" spc="20" i="1">
                <a:latin typeface="Times New Roman"/>
                <a:cs typeface="Times New Roman"/>
              </a:rPr>
              <a:t>c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3857442" y="7310622"/>
            <a:ext cx="515620" cy="32448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38100">
              <a:lnSpc>
                <a:spcPts val="1155"/>
              </a:lnSpc>
              <a:spcBef>
                <a:spcPts val="135"/>
              </a:spcBef>
            </a:pPr>
            <a:r>
              <a:rPr dirty="0" sz="1150" spc="30" i="1">
                <a:latin typeface="Times New Roman"/>
                <a:cs typeface="Times New Roman"/>
              </a:rPr>
              <a:t>B</a:t>
            </a:r>
            <a:r>
              <a:rPr dirty="0" sz="1150" spc="1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1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 spc="-70">
                <a:latin typeface="Times New Roman"/>
                <a:cs typeface="Times New Roman"/>
              </a:rPr>
              <a:t> </a:t>
            </a:r>
            <a:r>
              <a:rPr dirty="0" baseline="36231" sz="1725" spc="37" i="1">
                <a:latin typeface="Times New Roman"/>
                <a:cs typeface="Times New Roman"/>
              </a:rPr>
              <a:t>b</a:t>
            </a:r>
            <a:endParaRPr baseline="36231" sz="1725">
              <a:latin typeface="Times New Roman"/>
              <a:cs typeface="Times New Roman"/>
            </a:endParaRPr>
          </a:p>
          <a:p>
            <a:pPr algn="r" marR="33655">
              <a:lnSpc>
                <a:spcPts val="1155"/>
              </a:lnSpc>
            </a:pPr>
            <a:r>
              <a:rPr dirty="0" sz="1150" spc="20" i="1">
                <a:latin typeface="Times New Roman"/>
                <a:cs typeface="Times New Roman"/>
              </a:rPr>
              <a:t>c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863551" y="7774885"/>
            <a:ext cx="5810250" cy="119062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50800">
              <a:lnSpc>
                <a:spcPts val="1265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With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renaming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equation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tangent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plane becomes,</a:t>
            </a:r>
            <a:endParaRPr sz="1100">
              <a:latin typeface="Calibri"/>
              <a:cs typeface="Calibri"/>
            </a:endParaRPr>
          </a:p>
          <a:p>
            <a:pPr algn="ctr" marR="202565">
              <a:lnSpc>
                <a:spcPts val="1864"/>
              </a:lnSpc>
            </a:pPr>
            <a:r>
              <a:rPr dirty="0" baseline="4629" sz="1800" i="1">
                <a:latin typeface="Times New Roman"/>
                <a:cs typeface="Times New Roman"/>
              </a:rPr>
              <a:t>z</a:t>
            </a:r>
            <a:r>
              <a:rPr dirty="0" baseline="4629" sz="1800" spc="-82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spc="15" i="1">
                <a:latin typeface="Times New Roman"/>
                <a:cs typeface="Times New Roman"/>
              </a:rPr>
              <a:t>z</a:t>
            </a:r>
            <a:r>
              <a:rPr dirty="0" baseline="-15873" sz="1050" spc="-7">
                <a:latin typeface="Times New Roman"/>
                <a:cs typeface="Times New Roman"/>
              </a:rPr>
              <a:t>0</a:t>
            </a:r>
            <a:r>
              <a:rPr dirty="0" baseline="-15873" sz="1050">
                <a:latin typeface="Times New Roman"/>
                <a:cs typeface="Times New Roman"/>
              </a:rPr>
              <a:t> </a:t>
            </a:r>
            <a:r>
              <a:rPr dirty="0" baseline="-15873" sz="1050" spc="67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104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A</a:t>
            </a:r>
            <a:r>
              <a:rPr dirty="0" baseline="4629" sz="1800" spc="-315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x</a:t>
            </a:r>
            <a:r>
              <a:rPr dirty="0" baseline="4629" sz="1800" spc="-127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spc="-37" i="1">
                <a:latin typeface="Times New Roman"/>
                <a:cs typeface="Times New Roman"/>
              </a:rPr>
              <a:t>x</a:t>
            </a:r>
            <a:r>
              <a:rPr dirty="0" baseline="-15873" sz="1050" spc="-7">
                <a:latin typeface="Times New Roman"/>
                <a:cs typeface="Times New Roman"/>
              </a:rPr>
              <a:t>0</a:t>
            </a:r>
            <a:r>
              <a:rPr dirty="0" baseline="-15873" sz="1050" spc="30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21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B</a:t>
            </a:r>
            <a:r>
              <a:rPr dirty="0" baseline="4629" sz="1800" spc="-232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18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97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22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-15873" sz="1050" spc="-7">
                <a:latin typeface="Times New Roman"/>
                <a:cs typeface="Times New Roman"/>
              </a:rPr>
              <a:t>0</a:t>
            </a:r>
            <a:r>
              <a:rPr dirty="0" baseline="-15873" sz="1050" spc="30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endParaRPr sz="1600">
              <a:latin typeface="Symbol"/>
              <a:cs typeface="Symbol"/>
            </a:endParaRPr>
          </a:p>
          <a:p>
            <a:pPr marL="50800">
              <a:lnSpc>
                <a:spcPct val="100000"/>
              </a:lnSpc>
              <a:spcBef>
                <a:spcPts val="244"/>
              </a:spcBef>
            </a:pP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 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determine </a:t>
            </a:r>
            <a:r>
              <a:rPr dirty="0" sz="1100">
                <a:latin typeface="Calibri"/>
                <a:cs typeface="Calibri"/>
              </a:rPr>
              <a:t>values </a:t>
            </a:r>
            <a:r>
              <a:rPr dirty="0" sz="1100" spc="-5">
                <a:latin typeface="Calibri"/>
                <a:cs typeface="Calibri"/>
              </a:rPr>
              <a:t>for </a:t>
            </a:r>
            <a:r>
              <a:rPr dirty="0" sz="1100" i="1">
                <a:latin typeface="Calibri"/>
                <a:cs typeface="Calibri"/>
              </a:rPr>
              <a:t>A</a:t>
            </a:r>
            <a:r>
              <a:rPr dirty="0" sz="1100" spc="-1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 spc="-5" i="1">
                <a:latin typeface="Calibri"/>
                <a:cs typeface="Calibri"/>
              </a:rPr>
              <a:t>B</a:t>
            </a:r>
            <a:r>
              <a:rPr dirty="0" sz="1100" spc="-5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900">
              <a:latin typeface="Calibri"/>
              <a:cs typeface="Calibri"/>
            </a:endParaRPr>
          </a:p>
          <a:p>
            <a:pPr marL="50800" marR="43180">
              <a:lnSpc>
                <a:spcPct val="120500"/>
              </a:lnSpc>
            </a:pPr>
            <a:r>
              <a:rPr dirty="0" sz="1100">
                <a:latin typeface="Calibri"/>
                <a:cs typeface="Calibri"/>
              </a:rPr>
              <a:t>Let’s </a:t>
            </a:r>
            <a:r>
              <a:rPr dirty="0" sz="1100" spc="-5">
                <a:latin typeface="Calibri"/>
                <a:cs typeface="Calibri"/>
              </a:rPr>
              <a:t>first think about what happens if </a:t>
            </a:r>
            <a:r>
              <a:rPr dirty="0" sz="1100">
                <a:latin typeface="Calibri"/>
                <a:cs typeface="Calibri"/>
              </a:rPr>
              <a:t>we hold </a:t>
            </a:r>
            <a:r>
              <a:rPr dirty="0" sz="1100" i="1">
                <a:latin typeface="Calibri"/>
                <a:cs typeface="Calibri"/>
              </a:rPr>
              <a:t>y </a:t>
            </a:r>
            <a:r>
              <a:rPr dirty="0" sz="1100" spc="-5">
                <a:latin typeface="Calibri"/>
                <a:cs typeface="Calibri"/>
              </a:rPr>
              <a:t>fixed, </a:t>
            </a:r>
            <a:r>
              <a:rPr dirty="0" sz="1100" spc="-5" i="1">
                <a:latin typeface="Calibri"/>
                <a:cs typeface="Calibri"/>
              </a:rPr>
              <a:t>i.e. </a:t>
            </a:r>
            <a:r>
              <a:rPr dirty="0" sz="1100" spc="-5">
                <a:latin typeface="Calibri"/>
                <a:cs typeface="Calibri"/>
              </a:rPr>
              <a:t>if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assume that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y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5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y</a:t>
            </a:r>
            <a:r>
              <a:rPr dirty="0" baseline="-23809" sz="1050" spc="-7">
                <a:latin typeface="Times New Roman"/>
                <a:cs typeface="Times New Roman"/>
              </a:rPr>
              <a:t>0</a:t>
            </a:r>
            <a:r>
              <a:rPr dirty="0" baseline="-23809" sz="1050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this </a:t>
            </a:r>
            <a:r>
              <a:rPr dirty="0" sz="1100">
                <a:latin typeface="Calibri"/>
                <a:cs typeface="Calibri"/>
              </a:rPr>
              <a:t>case the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tangent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plane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becomes,</a:t>
            </a:r>
            <a:endParaRPr sz="1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524343" y="1457605"/>
            <a:ext cx="86641" cy="120458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5263491" y="1457605"/>
            <a:ext cx="1445895" cy="339090"/>
            <a:chOff x="5263491" y="1457605"/>
            <a:chExt cx="1445895" cy="339090"/>
          </a:xfrm>
        </p:grpSpPr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326721" y="1457605"/>
              <a:ext cx="86641" cy="120458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5263491" y="1608743"/>
              <a:ext cx="1445895" cy="187960"/>
            </a:xfrm>
            <a:custGeom>
              <a:avLst/>
              <a:gdLst/>
              <a:ahLst/>
              <a:cxnLst/>
              <a:rect l="l" t="t" r="r" b="b"/>
              <a:pathLst>
                <a:path w="1445895" h="187960">
                  <a:moveTo>
                    <a:pt x="1412677" y="0"/>
                  </a:moveTo>
                  <a:lnTo>
                    <a:pt x="32270" y="0"/>
                  </a:lnTo>
                  <a:lnTo>
                    <a:pt x="8067" y="40625"/>
                  </a:lnTo>
                  <a:lnTo>
                    <a:pt x="0" y="91275"/>
                  </a:lnTo>
                  <a:lnTo>
                    <a:pt x="8067" y="141926"/>
                  </a:lnTo>
                  <a:lnTo>
                    <a:pt x="32270" y="182552"/>
                  </a:lnTo>
                  <a:lnTo>
                    <a:pt x="1412677" y="187601"/>
                  </a:lnTo>
                  <a:lnTo>
                    <a:pt x="1437550" y="145852"/>
                  </a:lnTo>
                  <a:lnTo>
                    <a:pt x="1445840" y="93800"/>
                  </a:lnTo>
                  <a:lnTo>
                    <a:pt x="1437550" y="41748"/>
                  </a:lnTo>
                  <a:lnTo>
                    <a:pt x="1412677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6" name="object 6"/>
          <p:cNvGrpSpPr/>
          <p:nvPr/>
        </p:nvGrpSpPr>
        <p:grpSpPr>
          <a:xfrm>
            <a:off x="5168805" y="1318374"/>
            <a:ext cx="540385" cy="248285"/>
            <a:chOff x="5168805" y="1318374"/>
            <a:chExt cx="540385" cy="248285"/>
          </a:xfrm>
        </p:grpSpPr>
        <p:sp>
          <p:nvSpPr>
            <p:cNvPr id="7" name="object 7"/>
            <p:cNvSpPr/>
            <p:nvPr/>
          </p:nvSpPr>
          <p:spPr>
            <a:xfrm>
              <a:off x="5443315" y="1352486"/>
              <a:ext cx="137795" cy="205740"/>
            </a:xfrm>
            <a:custGeom>
              <a:avLst/>
              <a:gdLst/>
              <a:ahLst/>
              <a:cxnLst/>
              <a:rect l="l" t="t" r="r" b="b"/>
              <a:pathLst>
                <a:path w="137795" h="205740">
                  <a:moveTo>
                    <a:pt x="102583" y="-5"/>
                  </a:moveTo>
                  <a:lnTo>
                    <a:pt x="34917" y="-5"/>
                  </a:lnTo>
                  <a:lnTo>
                    <a:pt x="11641" y="35356"/>
                  </a:lnTo>
                  <a:lnTo>
                    <a:pt x="3" y="79395"/>
                  </a:lnTo>
                  <a:lnTo>
                    <a:pt x="3" y="126326"/>
                  </a:lnTo>
                  <a:lnTo>
                    <a:pt x="11641" y="170365"/>
                  </a:lnTo>
                  <a:lnTo>
                    <a:pt x="34917" y="205726"/>
                  </a:lnTo>
                  <a:lnTo>
                    <a:pt x="102583" y="205726"/>
                  </a:lnTo>
                  <a:lnTo>
                    <a:pt x="125858" y="170365"/>
                  </a:lnTo>
                  <a:lnTo>
                    <a:pt x="137496" y="126326"/>
                  </a:lnTo>
                  <a:lnTo>
                    <a:pt x="137496" y="79395"/>
                  </a:lnTo>
                  <a:lnTo>
                    <a:pt x="125858" y="35356"/>
                  </a:lnTo>
                  <a:lnTo>
                    <a:pt x="102583" y="-5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/>
            <p:cNvSpPr/>
            <p:nvPr/>
          </p:nvSpPr>
          <p:spPr>
            <a:xfrm>
              <a:off x="5248089" y="1349857"/>
              <a:ext cx="232410" cy="208915"/>
            </a:xfrm>
            <a:custGeom>
              <a:avLst/>
              <a:gdLst/>
              <a:ahLst/>
              <a:cxnLst/>
              <a:rect l="l" t="t" r="r" b="b"/>
              <a:pathLst>
                <a:path w="232410" h="208915">
                  <a:moveTo>
                    <a:pt x="196766" y="-5"/>
                  </a:moveTo>
                  <a:lnTo>
                    <a:pt x="34917" y="2623"/>
                  </a:lnTo>
                  <a:lnTo>
                    <a:pt x="11641" y="37985"/>
                  </a:lnTo>
                  <a:lnTo>
                    <a:pt x="3" y="82024"/>
                  </a:lnTo>
                  <a:lnTo>
                    <a:pt x="3" y="128955"/>
                  </a:lnTo>
                  <a:lnTo>
                    <a:pt x="11641" y="172994"/>
                  </a:lnTo>
                  <a:lnTo>
                    <a:pt x="34917" y="208355"/>
                  </a:lnTo>
                  <a:lnTo>
                    <a:pt x="196766" y="208355"/>
                  </a:lnTo>
                  <a:lnTo>
                    <a:pt x="220339" y="172542"/>
                  </a:lnTo>
                  <a:lnTo>
                    <a:pt x="232126" y="127940"/>
                  </a:lnTo>
                  <a:lnTo>
                    <a:pt x="232126" y="80409"/>
                  </a:lnTo>
                  <a:lnTo>
                    <a:pt x="220339" y="35808"/>
                  </a:lnTo>
                  <a:lnTo>
                    <a:pt x="196766" y="-5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" name="object 9"/>
            <p:cNvSpPr/>
            <p:nvPr/>
          </p:nvSpPr>
          <p:spPr>
            <a:xfrm>
              <a:off x="5168798" y="1318373"/>
              <a:ext cx="540385" cy="248285"/>
            </a:xfrm>
            <a:custGeom>
              <a:avLst/>
              <a:gdLst/>
              <a:ahLst/>
              <a:cxnLst/>
              <a:rect l="l" t="t" r="r" b="b"/>
              <a:pathLst>
                <a:path w="540385" h="248284">
                  <a:moveTo>
                    <a:pt x="137833" y="124104"/>
                  </a:moveTo>
                  <a:lnTo>
                    <a:pt x="132956" y="77355"/>
                  </a:lnTo>
                  <a:lnTo>
                    <a:pt x="118338" y="34632"/>
                  </a:lnTo>
                  <a:lnTo>
                    <a:pt x="93954" y="0"/>
                  </a:lnTo>
                  <a:lnTo>
                    <a:pt x="43878" y="0"/>
                  </a:lnTo>
                  <a:lnTo>
                    <a:pt x="19507" y="34632"/>
                  </a:lnTo>
                  <a:lnTo>
                    <a:pt x="4876" y="77355"/>
                  </a:lnTo>
                  <a:lnTo>
                    <a:pt x="0" y="124104"/>
                  </a:lnTo>
                  <a:lnTo>
                    <a:pt x="4876" y="170853"/>
                  </a:lnTo>
                  <a:lnTo>
                    <a:pt x="19507" y="213575"/>
                  </a:lnTo>
                  <a:lnTo>
                    <a:pt x="43878" y="248208"/>
                  </a:lnTo>
                  <a:lnTo>
                    <a:pt x="93954" y="248208"/>
                  </a:lnTo>
                  <a:lnTo>
                    <a:pt x="118338" y="213575"/>
                  </a:lnTo>
                  <a:lnTo>
                    <a:pt x="132956" y="170853"/>
                  </a:lnTo>
                  <a:lnTo>
                    <a:pt x="137833" y="124104"/>
                  </a:lnTo>
                  <a:close/>
                </a:path>
                <a:path w="540385" h="248284">
                  <a:moveTo>
                    <a:pt x="539800" y="124104"/>
                  </a:moveTo>
                  <a:lnTo>
                    <a:pt x="534924" y="77355"/>
                  </a:lnTo>
                  <a:lnTo>
                    <a:pt x="520306" y="34632"/>
                  </a:lnTo>
                  <a:lnTo>
                    <a:pt x="495922" y="0"/>
                  </a:lnTo>
                  <a:lnTo>
                    <a:pt x="445846" y="0"/>
                  </a:lnTo>
                  <a:lnTo>
                    <a:pt x="421474" y="34632"/>
                  </a:lnTo>
                  <a:lnTo>
                    <a:pt x="406844" y="77355"/>
                  </a:lnTo>
                  <a:lnTo>
                    <a:pt x="401980" y="124104"/>
                  </a:lnTo>
                  <a:lnTo>
                    <a:pt x="406844" y="170853"/>
                  </a:lnTo>
                  <a:lnTo>
                    <a:pt x="421474" y="213575"/>
                  </a:lnTo>
                  <a:lnTo>
                    <a:pt x="445846" y="248208"/>
                  </a:lnTo>
                  <a:lnTo>
                    <a:pt x="495922" y="248208"/>
                  </a:lnTo>
                  <a:lnTo>
                    <a:pt x="520306" y="213575"/>
                  </a:lnTo>
                  <a:lnTo>
                    <a:pt x="534924" y="170853"/>
                  </a:lnTo>
                  <a:lnTo>
                    <a:pt x="539800" y="124104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0" name="object 10"/>
          <p:cNvSpPr/>
          <p:nvPr/>
        </p:nvSpPr>
        <p:spPr>
          <a:xfrm>
            <a:off x="5687897" y="1367956"/>
            <a:ext cx="1012825" cy="187960"/>
          </a:xfrm>
          <a:custGeom>
            <a:avLst/>
            <a:gdLst/>
            <a:ahLst/>
            <a:cxnLst/>
            <a:rect l="l" t="t" r="r" b="b"/>
            <a:pathLst>
              <a:path w="1012825" h="187959">
                <a:moveTo>
                  <a:pt x="979515" y="-5"/>
                </a:moveTo>
                <a:lnTo>
                  <a:pt x="33166" y="-5"/>
                </a:lnTo>
                <a:lnTo>
                  <a:pt x="8294" y="41743"/>
                </a:lnTo>
                <a:lnTo>
                  <a:pt x="4" y="93794"/>
                </a:lnTo>
                <a:lnTo>
                  <a:pt x="8294" y="145844"/>
                </a:lnTo>
                <a:lnTo>
                  <a:pt x="33166" y="187592"/>
                </a:lnTo>
                <a:lnTo>
                  <a:pt x="979515" y="187592"/>
                </a:lnTo>
                <a:lnTo>
                  <a:pt x="1004387" y="145844"/>
                </a:lnTo>
                <a:lnTo>
                  <a:pt x="1012678" y="93794"/>
                </a:lnTo>
                <a:lnTo>
                  <a:pt x="1004387" y="41743"/>
                </a:lnTo>
                <a:lnTo>
                  <a:pt x="979515" y="-5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881237" y="1367919"/>
            <a:ext cx="4314190" cy="187960"/>
          </a:xfrm>
          <a:custGeom>
            <a:avLst/>
            <a:gdLst/>
            <a:ahLst/>
            <a:cxnLst/>
            <a:rect l="l" t="t" r="r" b="b"/>
            <a:pathLst>
              <a:path w="4314190" h="187959">
                <a:moveTo>
                  <a:pt x="4280759" y="-5"/>
                </a:moveTo>
                <a:lnTo>
                  <a:pt x="33162" y="-5"/>
                </a:lnTo>
                <a:lnTo>
                  <a:pt x="8290" y="41742"/>
                </a:lnTo>
                <a:lnTo>
                  <a:pt x="0" y="93793"/>
                </a:lnTo>
                <a:lnTo>
                  <a:pt x="8290" y="145845"/>
                </a:lnTo>
                <a:lnTo>
                  <a:pt x="33162" y="187593"/>
                </a:lnTo>
                <a:lnTo>
                  <a:pt x="4280759" y="187593"/>
                </a:lnTo>
                <a:lnTo>
                  <a:pt x="4305631" y="145845"/>
                </a:lnTo>
                <a:lnTo>
                  <a:pt x="4313922" y="93793"/>
                </a:lnTo>
                <a:lnTo>
                  <a:pt x="4305631" y="41742"/>
                </a:lnTo>
                <a:lnTo>
                  <a:pt x="4280759" y="-5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881146" y="1608693"/>
            <a:ext cx="1156335" cy="187960"/>
          </a:xfrm>
          <a:custGeom>
            <a:avLst/>
            <a:gdLst/>
            <a:ahLst/>
            <a:cxnLst/>
            <a:rect l="l" t="t" r="r" b="b"/>
            <a:pathLst>
              <a:path w="1156335" h="187960">
                <a:moveTo>
                  <a:pt x="1122969" y="-2"/>
                </a:moveTo>
                <a:lnTo>
                  <a:pt x="33162" y="-2"/>
                </a:lnTo>
                <a:lnTo>
                  <a:pt x="8290" y="41746"/>
                </a:lnTo>
                <a:lnTo>
                  <a:pt x="0" y="93797"/>
                </a:lnTo>
                <a:lnTo>
                  <a:pt x="8290" y="145847"/>
                </a:lnTo>
                <a:lnTo>
                  <a:pt x="33162" y="187595"/>
                </a:lnTo>
                <a:lnTo>
                  <a:pt x="1122969" y="187595"/>
                </a:lnTo>
                <a:lnTo>
                  <a:pt x="1147841" y="145847"/>
                </a:lnTo>
                <a:lnTo>
                  <a:pt x="1156132" y="93797"/>
                </a:lnTo>
                <a:lnTo>
                  <a:pt x="1147841" y="41746"/>
                </a:lnTo>
                <a:lnTo>
                  <a:pt x="1122969" y="-2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 txBox="1"/>
          <p:nvPr/>
        </p:nvSpPr>
        <p:spPr>
          <a:xfrm>
            <a:off x="876208" y="878695"/>
            <a:ext cx="5974080" cy="166751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ctr" marR="393065">
              <a:lnSpc>
                <a:spcPct val="100000"/>
              </a:lnSpc>
              <a:spcBef>
                <a:spcPts val="95"/>
              </a:spcBef>
            </a:pPr>
            <a:r>
              <a:rPr dirty="0" baseline="4629" sz="1800" spc="-7" i="1">
                <a:latin typeface="Times New Roman"/>
                <a:cs typeface="Times New Roman"/>
              </a:rPr>
              <a:t>z</a:t>
            </a:r>
            <a:r>
              <a:rPr dirty="0" baseline="4629" sz="1800" spc="-89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-67">
                <a:latin typeface="Times New Roman"/>
                <a:cs typeface="Times New Roman"/>
              </a:rPr>
              <a:t> </a:t>
            </a:r>
            <a:r>
              <a:rPr dirty="0" baseline="4629" sz="1800" spc="7" i="1">
                <a:latin typeface="Times New Roman"/>
                <a:cs typeface="Times New Roman"/>
              </a:rPr>
              <a:t>z</a:t>
            </a:r>
            <a:r>
              <a:rPr dirty="0" baseline="-19841" sz="1050" spc="-7">
                <a:latin typeface="Times New Roman"/>
                <a:cs typeface="Times New Roman"/>
              </a:rPr>
              <a:t>0</a:t>
            </a:r>
            <a:r>
              <a:rPr dirty="0" baseline="-19841" sz="1050">
                <a:latin typeface="Times New Roman"/>
                <a:cs typeface="Times New Roman"/>
              </a:rPr>
              <a:t> </a:t>
            </a:r>
            <a:r>
              <a:rPr dirty="0" baseline="-19841" sz="1050" spc="67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104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A</a:t>
            </a:r>
            <a:r>
              <a:rPr dirty="0" baseline="4629" sz="1800" spc="-315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x</a:t>
            </a:r>
            <a:r>
              <a:rPr dirty="0" baseline="4629" sz="1800" spc="-127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-67">
                <a:latin typeface="Times New Roman"/>
                <a:cs typeface="Times New Roman"/>
              </a:rPr>
              <a:t> </a:t>
            </a:r>
            <a:r>
              <a:rPr dirty="0" baseline="4629" sz="1800" spc="-44" i="1">
                <a:latin typeface="Times New Roman"/>
                <a:cs typeface="Times New Roman"/>
              </a:rPr>
              <a:t>x</a:t>
            </a:r>
            <a:r>
              <a:rPr dirty="0" baseline="-19841" sz="1050" spc="-7">
                <a:latin typeface="Times New Roman"/>
                <a:cs typeface="Times New Roman"/>
              </a:rPr>
              <a:t>0</a:t>
            </a:r>
            <a:r>
              <a:rPr dirty="0" baseline="-19841" sz="1050" spc="30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endParaRPr sz="1600">
              <a:latin typeface="Symbol"/>
              <a:cs typeface="Symbol"/>
            </a:endParaRPr>
          </a:p>
          <a:p>
            <a:pPr marL="38100" marR="30480">
              <a:lnSpc>
                <a:spcPct val="113999"/>
              </a:lnSpc>
              <a:spcBef>
                <a:spcPts val="1180"/>
              </a:spcBef>
            </a:pPr>
            <a:r>
              <a:rPr dirty="0" baseline="5050" sz="1650" spc="-7">
                <a:latin typeface="Calibri"/>
                <a:cs typeface="Calibri"/>
              </a:rPr>
              <a:t>This is </a:t>
            </a:r>
            <a:r>
              <a:rPr dirty="0" baseline="5050" sz="1650">
                <a:latin typeface="Calibri"/>
                <a:cs typeface="Calibri"/>
              </a:rPr>
              <a:t>the </a:t>
            </a:r>
            <a:r>
              <a:rPr dirty="0" baseline="5050" sz="1650" spc="-7">
                <a:latin typeface="Calibri"/>
                <a:cs typeface="Calibri"/>
              </a:rPr>
              <a:t>equation </a:t>
            </a:r>
            <a:r>
              <a:rPr dirty="0" baseline="5050" sz="1650">
                <a:latin typeface="Calibri"/>
                <a:cs typeface="Calibri"/>
              </a:rPr>
              <a:t>of a </a:t>
            </a:r>
            <a:r>
              <a:rPr dirty="0" baseline="5050" sz="1650" spc="-15">
                <a:latin typeface="Calibri"/>
                <a:cs typeface="Calibri"/>
              </a:rPr>
              <a:t>line </a:t>
            </a:r>
            <a:r>
              <a:rPr dirty="0" baseline="5050" sz="1650" spc="-7">
                <a:latin typeface="Calibri"/>
                <a:cs typeface="Calibri"/>
              </a:rPr>
              <a:t>and this line must be tangent to </a:t>
            </a:r>
            <a:r>
              <a:rPr dirty="0" baseline="5050" sz="1650">
                <a:latin typeface="Calibri"/>
                <a:cs typeface="Calibri"/>
              </a:rPr>
              <a:t>the </a:t>
            </a:r>
            <a:r>
              <a:rPr dirty="0" baseline="5050" sz="1650" spc="-7">
                <a:latin typeface="Calibri"/>
                <a:cs typeface="Calibri"/>
              </a:rPr>
              <a:t>surface at</a:t>
            </a:r>
            <a:r>
              <a:rPr dirty="0" baseline="5050" sz="1650" spc="352">
                <a:latin typeface="Calibri"/>
                <a:cs typeface="Calibri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140">
                <a:latin typeface="Times New Roman"/>
                <a:cs typeface="Times New Roman"/>
              </a:rPr>
              <a:t> </a:t>
            </a:r>
            <a:r>
              <a:rPr dirty="0" baseline="4629" sz="1800" spc="-22" i="1">
                <a:latin typeface="Times New Roman"/>
                <a:cs typeface="Times New Roman"/>
              </a:rPr>
              <a:t>x</a:t>
            </a:r>
            <a:r>
              <a:rPr dirty="0" baseline="-19841" sz="1050" spc="-22">
                <a:latin typeface="Times New Roman"/>
                <a:cs typeface="Times New Roman"/>
              </a:rPr>
              <a:t>0 </a:t>
            </a:r>
            <a:r>
              <a:rPr dirty="0" baseline="4629" sz="1800">
                <a:latin typeface="Times New Roman"/>
                <a:cs typeface="Times New Roman"/>
              </a:rPr>
              <a:t>,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-19841" sz="1050" spc="-7">
                <a:latin typeface="Times New Roman"/>
                <a:cs typeface="Times New Roman"/>
              </a:rPr>
              <a:t>0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120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(since </a:t>
            </a:r>
            <a:r>
              <a:rPr dirty="0" baseline="5050" sz="1650">
                <a:latin typeface="Calibri"/>
                <a:cs typeface="Calibri"/>
              </a:rPr>
              <a:t>it’s </a:t>
            </a:r>
            <a:r>
              <a:rPr dirty="0" baseline="5050" sz="1650" spc="-7">
                <a:latin typeface="Calibri"/>
                <a:cs typeface="Calibri"/>
              </a:rPr>
              <a:t>part </a:t>
            </a:r>
            <a:r>
              <a:rPr dirty="0" baseline="5050" sz="1650">
                <a:latin typeface="Calibri"/>
                <a:cs typeface="Calibri"/>
              </a:rPr>
              <a:t>of 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tangent plane).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addition, this line assumes that</a:t>
            </a:r>
            <a:r>
              <a:rPr dirty="0" sz="1100" spc="235">
                <a:latin typeface="Calibri"/>
                <a:cs typeface="Calibri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y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30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y</a:t>
            </a:r>
            <a:r>
              <a:rPr dirty="0" baseline="-23809" sz="1050" spc="-7">
                <a:latin typeface="Times New Roman"/>
                <a:cs typeface="Times New Roman"/>
              </a:rPr>
              <a:t>0</a:t>
            </a:r>
            <a:r>
              <a:rPr dirty="0" baseline="-23809" sz="1050" spc="254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(</a:t>
            </a:r>
            <a:r>
              <a:rPr dirty="0" sz="1100" spc="-5" i="1">
                <a:latin typeface="Calibri"/>
                <a:cs typeface="Calibri"/>
              </a:rPr>
              <a:t>i.e. </a:t>
            </a:r>
            <a:r>
              <a:rPr dirty="0" sz="1100" spc="-5">
                <a:latin typeface="Calibri"/>
                <a:cs typeface="Calibri"/>
              </a:rPr>
              <a:t>fixed) and </a:t>
            </a:r>
            <a:r>
              <a:rPr dirty="0" sz="1100" i="1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slope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this line.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But if we think about </a:t>
            </a:r>
            <a:r>
              <a:rPr dirty="0" baseline="5050" sz="1650" spc="-15">
                <a:latin typeface="Calibri"/>
                <a:cs typeface="Calibri"/>
              </a:rPr>
              <a:t>it </a:t>
            </a:r>
            <a:r>
              <a:rPr dirty="0" baseline="5050" sz="1650" spc="-7">
                <a:latin typeface="Calibri"/>
                <a:cs typeface="Calibri"/>
              </a:rPr>
              <a:t>this is exactly what </a:t>
            </a:r>
            <a:r>
              <a:rPr dirty="0" baseline="5050" sz="1650">
                <a:latin typeface="Calibri"/>
                <a:cs typeface="Calibri"/>
              </a:rPr>
              <a:t>the </a:t>
            </a:r>
            <a:r>
              <a:rPr dirty="0" baseline="5050" sz="1650" spc="-7">
                <a:latin typeface="Calibri"/>
                <a:cs typeface="Calibri"/>
              </a:rPr>
              <a:t>tangent to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2314" sz="1800" spc="-44" i="1">
                <a:latin typeface="Times New Roman"/>
                <a:cs typeface="Times New Roman"/>
              </a:rPr>
              <a:t>C</a:t>
            </a:r>
            <a:r>
              <a:rPr dirty="0" baseline="-19841" sz="1050" spc="-44">
                <a:latin typeface="Times New Roman"/>
                <a:cs typeface="Times New Roman"/>
              </a:rPr>
              <a:t>1</a:t>
            </a:r>
            <a:r>
              <a:rPr dirty="0" baseline="-19841" sz="1050" spc="-37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is, </a:t>
            </a:r>
            <a:r>
              <a:rPr dirty="0" baseline="5050" sz="1650">
                <a:latin typeface="Calibri"/>
                <a:cs typeface="Calibri"/>
              </a:rPr>
              <a:t>a </a:t>
            </a:r>
            <a:r>
              <a:rPr dirty="0" baseline="5050" sz="1650" spc="-7">
                <a:latin typeface="Calibri"/>
                <a:cs typeface="Calibri"/>
              </a:rPr>
              <a:t>line tangent </a:t>
            </a:r>
            <a:r>
              <a:rPr dirty="0" baseline="5050" sz="1650">
                <a:latin typeface="Calibri"/>
                <a:cs typeface="Calibri"/>
              </a:rPr>
              <a:t>to </a:t>
            </a:r>
            <a:r>
              <a:rPr dirty="0" baseline="5050" sz="1650" spc="-7">
                <a:latin typeface="Calibri"/>
                <a:cs typeface="Calibri"/>
              </a:rPr>
              <a:t>the surface at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140">
                <a:latin typeface="Times New Roman"/>
                <a:cs typeface="Times New Roman"/>
              </a:rPr>
              <a:t> </a:t>
            </a:r>
            <a:r>
              <a:rPr dirty="0" baseline="4629" sz="1800" spc="-22" i="1">
                <a:latin typeface="Times New Roman"/>
                <a:cs typeface="Times New Roman"/>
              </a:rPr>
              <a:t>x</a:t>
            </a:r>
            <a:r>
              <a:rPr dirty="0" baseline="-15873" sz="1050" spc="-22">
                <a:latin typeface="Times New Roman"/>
                <a:cs typeface="Times New Roman"/>
              </a:rPr>
              <a:t>0 </a:t>
            </a:r>
            <a:r>
              <a:rPr dirty="0" baseline="4629" sz="1800">
                <a:latin typeface="Times New Roman"/>
                <a:cs typeface="Times New Roman"/>
              </a:rPr>
              <a:t>,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-15873" sz="1050" spc="-7">
                <a:latin typeface="Times New Roman"/>
                <a:cs typeface="Times New Roman"/>
              </a:rPr>
              <a:t>0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385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assuming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45">
                <a:latin typeface="Calibri"/>
                <a:cs typeface="Calibri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spc="1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9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y</a:t>
            </a:r>
            <a:r>
              <a:rPr dirty="0" baseline="-23809" sz="1050" spc="-7">
                <a:latin typeface="Times New Roman"/>
                <a:cs typeface="Times New Roman"/>
              </a:rPr>
              <a:t>0</a:t>
            </a:r>
            <a:r>
              <a:rPr dirty="0" baseline="-23809" sz="1050" spc="75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  </a:t>
            </a:r>
            <a:r>
              <a:rPr dirty="0" sz="1100" spc="-5">
                <a:latin typeface="Calibri"/>
                <a:cs typeface="Calibri"/>
              </a:rPr>
              <a:t>In </a:t>
            </a:r>
            <a:r>
              <a:rPr dirty="0" sz="1100">
                <a:latin typeface="Calibri"/>
                <a:cs typeface="Calibri"/>
              </a:rPr>
              <a:t>other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words,</a:t>
            </a:r>
            <a:endParaRPr sz="1100">
              <a:latin typeface="Calibri"/>
              <a:cs typeface="Calibri"/>
            </a:endParaRPr>
          </a:p>
          <a:p>
            <a:pPr algn="ctr" marR="393065">
              <a:lnSpc>
                <a:spcPct val="100000"/>
              </a:lnSpc>
              <a:spcBef>
                <a:spcPts val="170"/>
              </a:spcBef>
            </a:pPr>
            <a:r>
              <a:rPr dirty="0" baseline="4629" sz="1800" spc="-7" i="1">
                <a:latin typeface="Times New Roman"/>
                <a:cs typeface="Times New Roman"/>
              </a:rPr>
              <a:t>z</a:t>
            </a:r>
            <a:r>
              <a:rPr dirty="0" baseline="4629" sz="1800" spc="-89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-67">
                <a:latin typeface="Times New Roman"/>
                <a:cs typeface="Times New Roman"/>
              </a:rPr>
              <a:t> </a:t>
            </a:r>
            <a:r>
              <a:rPr dirty="0" baseline="4629" sz="1800" spc="7" i="1">
                <a:latin typeface="Times New Roman"/>
                <a:cs typeface="Times New Roman"/>
              </a:rPr>
              <a:t>z</a:t>
            </a:r>
            <a:r>
              <a:rPr dirty="0" baseline="-19841" sz="1050" spc="-7">
                <a:latin typeface="Times New Roman"/>
                <a:cs typeface="Times New Roman"/>
              </a:rPr>
              <a:t>0</a:t>
            </a:r>
            <a:r>
              <a:rPr dirty="0" baseline="-19841" sz="1050">
                <a:latin typeface="Times New Roman"/>
                <a:cs typeface="Times New Roman"/>
              </a:rPr>
              <a:t> </a:t>
            </a:r>
            <a:r>
              <a:rPr dirty="0" baseline="-19841" sz="1050" spc="67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104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A</a:t>
            </a:r>
            <a:r>
              <a:rPr dirty="0" baseline="4629" sz="1800" spc="-315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x</a:t>
            </a:r>
            <a:r>
              <a:rPr dirty="0" baseline="4629" sz="1800" spc="-127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-67">
                <a:latin typeface="Times New Roman"/>
                <a:cs typeface="Times New Roman"/>
              </a:rPr>
              <a:t> </a:t>
            </a:r>
            <a:r>
              <a:rPr dirty="0" baseline="4629" sz="1800" spc="-44" i="1">
                <a:latin typeface="Times New Roman"/>
                <a:cs typeface="Times New Roman"/>
              </a:rPr>
              <a:t>x</a:t>
            </a:r>
            <a:r>
              <a:rPr dirty="0" baseline="-19841" sz="1050" spc="-7">
                <a:latin typeface="Times New Roman"/>
                <a:cs typeface="Times New Roman"/>
              </a:rPr>
              <a:t>0</a:t>
            </a:r>
            <a:r>
              <a:rPr dirty="0" baseline="-19841" sz="1050" spc="30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endParaRPr sz="1600">
              <a:latin typeface="Symbol"/>
              <a:cs typeface="Symbo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901700" y="2534525"/>
            <a:ext cx="1072515" cy="46735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 indent="-635">
              <a:lnSpc>
                <a:spcPct val="131800"/>
              </a:lnSpc>
              <a:spcBef>
                <a:spcPts val="100"/>
              </a:spcBef>
            </a:pP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following,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012276" y="2535467"/>
            <a:ext cx="4674870" cy="69659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90"/>
              </a:spcBef>
            </a:pPr>
            <a:r>
              <a:rPr dirty="0" baseline="2314" sz="1800" spc="-120" i="1">
                <a:latin typeface="Times New Roman"/>
                <a:cs typeface="Times New Roman"/>
              </a:rPr>
              <a:t>L</a:t>
            </a:r>
            <a:r>
              <a:rPr dirty="0" baseline="-19841" sz="1050" spc="-120">
                <a:latin typeface="Times New Roman"/>
                <a:cs typeface="Times New Roman"/>
              </a:rPr>
              <a:t>1</a:t>
            </a:r>
            <a:r>
              <a:rPr dirty="0" baseline="-19841" sz="1050" spc="112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and </a:t>
            </a:r>
            <a:r>
              <a:rPr dirty="0" baseline="5050" sz="1650">
                <a:latin typeface="Calibri"/>
                <a:cs typeface="Calibri"/>
              </a:rPr>
              <a:t>we</a:t>
            </a:r>
            <a:r>
              <a:rPr dirty="0" baseline="5050" sz="1650" spc="-7">
                <a:latin typeface="Calibri"/>
                <a:cs typeface="Calibri"/>
              </a:rPr>
              <a:t> know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that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-7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slope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of</a:t>
            </a:r>
            <a:r>
              <a:rPr dirty="0" baseline="5050" sz="1650" spc="307">
                <a:latin typeface="Calibri"/>
                <a:cs typeface="Calibri"/>
              </a:rPr>
              <a:t> </a:t>
            </a:r>
            <a:r>
              <a:rPr dirty="0" baseline="2314" sz="1800" spc="-120" i="1">
                <a:latin typeface="Times New Roman"/>
                <a:cs typeface="Times New Roman"/>
              </a:rPr>
              <a:t>L</a:t>
            </a:r>
            <a:r>
              <a:rPr dirty="0" baseline="-19841" sz="1050" spc="-120">
                <a:latin typeface="Times New Roman"/>
                <a:cs typeface="Times New Roman"/>
              </a:rPr>
              <a:t>1</a:t>
            </a:r>
            <a:r>
              <a:rPr dirty="0" baseline="-19841" sz="1050" spc="254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is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given</a:t>
            </a:r>
            <a:r>
              <a:rPr dirty="0" baseline="5050" sz="1650" spc="-7">
                <a:latin typeface="Calibri"/>
                <a:cs typeface="Calibri"/>
              </a:rPr>
              <a:t> by</a:t>
            </a:r>
            <a:r>
              <a:rPr dirty="0" baseline="5050" sz="1650" spc="600">
                <a:latin typeface="Calibri"/>
                <a:cs typeface="Calibri"/>
              </a:rPr>
              <a:t> </a:t>
            </a:r>
            <a:r>
              <a:rPr dirty="0" baseline="4629" sz="1800" spc="52" i="1">
                <a:latin typeface="Times New Roman"/>
                <a:cs typeface="Times New Roman"/>
              </a:rPr>
              <a:t>f</a:t>
            </a:r>
            <a:r>
              <a:rPr dirty="0" baseline="-15873" sz="1050" spc="52" i="1">
                <a:latin typeface="Times New Roman"/>
                <a:cs typeface="Times New Roman"/>
              </a:rPr>
              <a:t>x</a:t>
            </a:r>
            <a:r>
              <a:rPr dirty="0" baseline="-15873" sz="1050" spc="135" i="1">
                <a:latin typeface="Times New Roman"/>
                <a:cs typeface="Times New Roman"/>
              </a:rPr>
              <a:t> </a:t>
            </a:r>
            <a:r>
              <a:rPr dirty="0" sz="1600" spc="-145">
                <a:latin typeface="Symbol"/>
                <a:cs typeface="Symbol"/>
              </a:rPr>
              <a:t>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4629" sz="1800" spc="-22" i="1">
                <a:latin typeface="Times New Roman"/>
                <a:cs typeface="Times New Roman"/>
              </a:rPr>
              <a:t>x</a:t>
            </a:r>
            <a:r>
              <a:rPr dirty="0" baseline="-15873" sz="1050" spc="-22">
                <a:latin typeface="Times New Roman"/>
                <a:cs typeface="Times New Roman"/>
              </a:rPr>
              <a:t>0</a:t>
            </a:r>
            <a:r>
              <a:rPr dirty="0" baseline="-15873" sz="1050" spc="-82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spc="-15" i="1">
                <a:latin typeface="Times New Roman"/>
                <a:cs typeface="Times New Roman"/>
              </a:rPr>
              <a:t>y</a:t>
            </a:r>
            <a:r>
              <a:rPr dirty="0" baseline="-15873" sz="1050" spc="-15">
                <a:latin typeface="Times New Roman"/>
                <a:cs typeface="Times New Roman"/>
              </a:rPr>
              <a:t>0</a:t>
            </a:r>
            <a:r>
              <a:rPr dirty="0" baseline="-15873" sz="1050" spc="37">
                <a:latin typeface="Times New Roman"/>
                <a:cs typeface="Times New Roman"/>
              </a:rPr>
              <a:t> </a:t>
            </a:r>
            <a:r>
              <a:rPr dirty="0" sz="1600" spc="-145">
                <a:latin typeface="Symbol"/>
                <a:cs typeface="Symbol"/>
              </a:rPr>
              <a:t></a:t>
            </a:r>
            <a:r>
              <a:rPr dirty="0" sz="1600" spc="-165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.</a:t>
            </a:r>
            <a:r>
              <a:rPr dirty="0" baseline="5050" sz="1650" spc="382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Therefore, </a:t>
            </a:r>
            <a:r>
              <a:rPr dirty="0" baseline="5050" sz="1650">
                <a:latin typeface="Calibri"/>
                <a:cs typeface="Calibri"/>
              </a:rPr>
              <a:t>we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have</a:t>
            </a:r>
            <a:endParaRPr baseline="5050" sz="1650">
              <a:latin typeface="Calibri"/>
              <a:cs typeface="Calibri"/>
            </a:endParaRPr>
          </a:p>
          <a:p>
            <a:pPr marL="1223645">
              <a:lnSpc>
                <a:spcPct val="100000"/>
              </a:lnSpc>
              <a:spcBef>
                <a:spcPts val="1455"/>
              </a:spcBef>
            </a:pPr>
            <a:r>
              <a:rPr dirty="0" baseline="4629" sz="1800" i="1">
                <a:latin typeface="Times New Roman"/>
                <a:cs typeface="Times New Roman"/>
              </a:rPr>
              <a:t>A</a:t>
            </a:r>
            <a:r>
              <a:rPr dirty="0" baseline="4629" sz="1800" spc="-89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>
                <a:latin typeface="Times New Roman"/>
                <a:cs typeface="Times New Roman"/>
              </a:rPr>
              <a:t> </a:t>
            </a:r>
            <a:r>
              <a:rPr dirty="0" baseline="4629" sz="1800" spc="-150">
                <a:latin typeface="Times New Roman"/>
                <a:cs typeface="Times New Roman"/>
              </a:rPr>
              <a:t> </a:t>
            </a:r>
            <a:r>
              <a:rPr dirty="0" baseline="4629" sz="1800" spc="127" i="1">
                <a:latin typeface="Times New Roman"/>
                <a:cs typeface="Times New Roman"/>
              </a:rPr>
              <a:t>f</a:t>
            </a:r>
            <a:r>
              <a:rPr dirty="0" baseline="-19841" sz="1050" spc="-7" i="1">
                <a:latin typeface="Times New Roman"/>
                <a:cs typeface="Times New Roman"/>
              </a:rPr>
              <a:t>x</a:t>
            </a:r>
            <a:r>
              <a:rPr dirty="0" baseline="-19841" sz="1050" i="1">
                <a:latin typeface="Times New Roman"/>
                <a:cs typeface="Times New Roman"/>
              </a:rPr>
              <a:t> </a:t>
            </a:r>
            <a:r>
              <a:rPr dirty="0" baseline="-19841" sz="1050" spc="-135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4629" sz="1800" spc="-30" i="1">
                <a:latin typeface="Times New Roman"/>
                <a:cs typeface="Times New Roman"/>
              </a:rPr>
              <a:t>x</a:t>
            </a:r>
            <a:r>
              <a:rPr dirty="0" baseline="-19841" sz="1050" spc="-7">
                <a:latin typeface="Times New Roman"/>
                <a:cs typeface="Times New Roman"/>
              </a:rPr>
              <a:t>0</a:t>
            </a:r>
            <a:r>
              <a:rPr dirty="0" baseline="-19841" sz="1050" spc="-89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-19841" sz="1050" spc="-7">
                <a:latin typeface="Times New Roman"/>
                <a:cs typeface="Times New Roman"/>
              </a:rPr>
              <a:t>0</a:t>
            </a:r>
            <a:r>
              <a:rPr dirty="0" baseline="-19841" sz="1050" spc="30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endParaRPr sz="1600">
              <a:latin typeface="Symbol"/>
              <a:cs typeface="Symbol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838200" y="3399196"/>
            <a:ext cx="5952490" cy="3907790"/>
          </a:xfrm>
          <a:prstGeom prst="rect">
            <a:avLst/>
          </a:prstGeom>
        </p:spPr>
        <p:txBody>
          <a:bodyPr wrap="square" lIns="0" tIns="29209" rIns="0" bIns="0" rtlCol="0" vert="horz">
            <a:spAutoFit/>
          </a:bodyPr>
          <a:lstStyle/>
          <a:p>
            <a:pPr marL="76200">
              <a:lnSpc>
                <a:spcPct val="100000"/>
              </a:lnSpc>
              <a:spcBef>
                <a:spcPts val="229"/>
              </a:spcBef>
            </a:pP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>
                <a:latin typeface="Calibri"/>
                <a:cs typeface="Calibri"/>
              </a:rPr>
              <a:t> 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hold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fixed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x </a:t>
            </a:r>
            <a:r>
              <a:rPr dirty="0" sz="1200" spc="-10">
                <a:latin typeface="Symbol"/>
                <a:cs typeface="Symbol"/>
              </a:rPr>
              <a:t></a:t>
            </a:r>
            <a:r>
              <a:rPr dirty="0" sz="1200" spc="30">
                <a:latin typeface="Times New Roman"/>
                <a:cs typeface="Times New Roman"/>
              </a:rPr>
              <a:t> </a:t>
            </a:r>
            <a:r>
              <a:rPr dirty="0" sz="1200" spc="-20" i="1">
                <a:latin typeface="Times New Roman"/>
                <a:cs typeface="Times New Roman"/>
              </a:rPr>
              <a:t>x</a:t>
            </a:r>
            <a:r>
              <a:rPr dirty="0" baseline="-23809" sz="1050" spc="-30">
                <a:latin typeface="Times New Roman"/>
                <a:cs typeface="Times New Roman"/>
              </a:rPr>
              <a:t>0</a:t>
            </a:r>
            <a:r>
              <a:rPr dirty="0" baseline="-23809" sz="1050" spc="390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the</a:t>
            </a:r>
            <a:r>
              <a:rPr dirty="0" sz="1100" spc="-5">
                <a:latin typeface="Calibri"/>
                <a:cs typeface="Calibri"/>
              </a:rPr>
              <a:t> tangent plane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becomes,</a:t>
            </a:r>
            <a:endParaRPr sz="1100">
              <a:latin typeface="Calibri"/>
              <a:cs typeface="Calibri"/>
            </a:endParaRPr>
          </a:p>
          <a:p>
            <a:pPr algn="ctr" marR="302895">
              <a:lnSpc>
                <a:spcPct val="100000"/>
              </a:lnSpc>
              <a:spcBef>
                <a:spcPts val="165"/>
              </a:spcBef>
            </a:pPr>
            <a:r>
              <a:rPr dirty="0" baseline="4629" sz="1800" spc="-7" i="1">
                <a:latin typeface="Times New Roman"/>
                <a:cs typeface="Times New Roman"/>
              </a:rPr>
              <a:t>z</a:t>
            </a:r>
            <a:r>
              <a:rPr dirty="0" baseline="4629" sz="1800" spc="-82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spc="7" i="1">
                <a:latin typeface="Times New Roman"/>
                <a:cs typeface="Times New Roman"/>
              </a:rPr>
              <a:t>z</a:t>
            </a:r>
            <a:r>
              <a:rPr dirty="0" baseline="-15873" sz="1050" spc="-7">
                <a:latin typeface="Times New Roman"/>
                <a:cs typeface="Times New Roman"/>
              </a:rPr>
              <a:t>0</a:t>
            </a:r>
            <a:r>
              <a:rPr dirty="0" baseline="-15873" sz="1050">
                <a:latin typeface="Times New Roman"/>
                <a:cs typeface="Times New Roman"/>
              </a:rPr>
              <a:t> </a:t>
            </a:r>
            <a:r>
              <a:rPr dirty="0" baseline="-15873" sz="1050" spc="67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22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B</a:t>
            </a:r>
            <a:r>
              <a:rPr dirty="0" baseline="4629" sz="1800" spc="-232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19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97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22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-15873" sz="1050" spc="-7">
                <a:latin typeface="Times New Roman"/>
                <a:cs typeface="Times New Roman"/>
              </a:rPr>
              <a:t>0</a:t>
            </a:r>
            <a:r>
              <a:rPr dirty="0" baseline="-15873" sz="1050" spc="30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endParaRPr sz="1600">
              <a:latin typeface="Symbol"/>
              <a:cs typeface="Symbol"/>
            </a:endParaRPr>
          </a:p>
          <a:p>
            <a:pPr marL="76200" marR="461009">
              <a:lnSpc>
                <a:spcPts val="1710"/>
              </a:lnSpc>
              <a:spcBef>
                <a:spcPts val="1300"/>
              </a:spcBef>
            </a:pPr>
            <a:r>
              <a:rPr dirty="0" sz="1100" spc="-5">
                <a:latin typeface="Calibri"/>
                <a:cs typeface="Calibri"/>
              </a:rPr>
              <a:t>However,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by</a:t>
            </a:r>
            <a:r>
              <a:rPr dirty="0" sz="1100">
                <a:latin typeface="Calibri"/>
                <a:cs typeface="Calibri"/>
              </a:rPr>
              <a:t> 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similar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argument 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one</a:t>
            </a:r>
            <a:r>
              <a:rPr dirty="0" sz="1100" spc="-5">
                <a:latin typeface="Calibri"/>
                <a:cs typeface="Calibri"/>
              </a:rPr>
              <a:t> above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 see</a:t>
            </a:r>
            <a:r>
              <a:rPr dirty="0" sz="1100" spc="-5">
                <a:latin typeface="Calibri"/>
                <a:cs typeface="Calibri"/>
              </a:rPr>
              <a:t> that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nothing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more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229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equation for</a:t>
            </a:r>
            <a:r>
              <a:rPr dirty="0" baseline="5050" sz="1650" spc="330">
                <a:latin typeface="Calibri"/>
                <a:cs typeface="Calibri"/>
              </a:rPr>
              <a:t> </a:t>
            </a:r>
            <a:r>
              <a:rPr dirty="0" baseline="2314" sz="1800" spc="-30" i="1">
                <a:latin typeface="Times New Roman"/>
                <a:cs typeface="Times New Roman"/>
              </a:rPr>
              <a:t>L</a:t>
            </a:r>
            <a:r>
              <a:rPr dirty="0" baseline="-19841" sz="1050" spc="-30">
                <a:latin typeface="Times New Roman"/>
                <a:cs typeface="Times New Roman"/>
              </a:rPr>
              <a:t>2</a:t>
            </a:r>
            <a:r>
              <a:rPr dirty="0" baseline="-19841" sz="1050" spc="-22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and that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it’s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slope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is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i="1">
                <a:latin typeface="Calibri"/>
                <a:cs typeface="Calibri"/>
              </a:rPr>
              <a:t>B</a:t>
            </a:r>
            <a:r>
              <a:rPr dirty="0" baseline="5050" sz="1650" spc="-22" i="1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or</a:t>
            </a:r>
            <a:r>
              <a:rPr dirty="0" baseline="5050" sz="1650" spc="240">
                <a:latin typeface="Calibri"/>
                <a:cs typeface="Calibri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f</a:t>
            </a:r>
            <a:r>
              <a:rPr dirty="0" baseline="4629" sz="1800" spc="-277" i="1">
                <a:latin typeface="Times New Roman"/>
                <a:cs typeface="Times New Roman"/>
              </a:rPr>
              <a:t> </a:t>
            </a:r>
            <a:r>
              <a:rPr dirty="0" baseline="-19841" sz="1050" spc="-7" i="1">
                <a:latin typeface="Times New Roman"/>
                <a:cs typeface="Times New Roman"/>
              </a:rPr>
              <a:t>y</a:t>
            </a:r>
            <a:r>
              <a:rPr dirty="0" baseline="-19841" sz="1050" spc="150" i="1">
                <a:latin typeface="Times New Roman"/>
                <a:cs typeface="Times New Roman"/>
              </a:rPr>
              <a:t> </a:t>
            </a:r>
            <a:r>
              <a:rPr dirty="0" sz="1600" spc="-145">
                <a:latin typeface="Symbol"/>
                <a:cs typeface="Symbol"/>
              </a:rPr>
              <a:t>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4629" sz="1800" spc="-22" i="1">
                <a:latin typeface="Times New Roman"/>
                <a:cs typeface="Times New Roman"/>
              </a:rPr>
              <a:t>x</a:t>
            </a:r>
            <a:r>
              <a:rPr dirty="0" baseline="-19841" sz="1050" spc="-22">
                <a:latin typeface="Times New Roman"/>
                <a:cs typeface="Times New Roman"/>
              </a:rPr>
              <a:t>0</a:t>
            </a:r>
            <a:r>
              <a:rPr dirty="0" baseline="-19841" sz="1050" spc="-89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spc="-15" i="1">
                <a:latin typeface="Times New Roman"/>
                <a:cs typeface="Times New Roman"/>
              </a:rPr>
              <a:t>y</a:t>
            </a:r>
            <a:r>
              <a:rPr dirty="0" baseline="-19841" sz="1050" spc="-15">
                <a:latin typeface="Times New Roman"/>
                <a:cs typeface="Times New Roman"/>
              </a:rPr>
              <a:t>0</a:t>
            </a:r>
            <a:r>
              <a:rPr dirty="0" baseline="-19841" sz="1050" spc="30">
                <a:latin typeface="Times New Roman"/>
                <a:cs typeface="Times New Roman"/>
              </a:rPr>
              <a:t> </a:t>
            </a:r>
            <a:r>
              <a:rPr dirty="0" sz="1600" spc="-145">
                <a:latin typeface="Symbol"/>
                <a:cs typeface="Symbol"/>
              </a:rPr>
              <a:t></a:t>
            </a:r>
            <a:r>
              <a:rPr dirty="0" sz="1600" spc="-215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.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So,</a:t>
            </a:r>
            <a:endParaRPr baseline="5050" sz="1650">
              <a:latin typeface="Calibri"/>
              <a:cs typeface="Calibri"/>
            </a:endParaRPr>
          </a:p>
          <a:p>
            <a:pPr algn="ctr" marR="300355">
              <a:lnSpc>
                <a:spcPct val="100000"/>
              </a:lnSpc>
              <a:spcBef>
                <a:spcPts val="90"/>
              </a:spcBef>
            </a:pPr>
            <a:r>
              <a:rPr dirty="0" baseline="4629" sz="1800" i="1">
                <a:latin typeface="Times New Roman"/>
                <a:cs typeface="Times New Roman"/>
              </a:rPr>
              <a:t>B</a:t>
            </a:r>
            <a:r>
              <a:rPr dirty="0" baseline="4629" sz="1800" spc="-7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>
                <a:latin typeface="Times New Roman"/>
                <a:cs typeface="Times New Roman"/>
              </a:rPr>
              <a:t> </a:t>
            </a:r>
            <a:r>
              <a:rPr dirty="0" baseline="4629" sz="1800" spc="-15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f</a:t>
            </a:r>
            <a:r>
              <a:rPr dirty="0" baseline="4629" sz="1800" spc="-277" i="1">
                <a:latin typeface="Times New Roman"/>
                <a:cs typeface="Times New Roman"/>
              </a:rPr>
              <a:t> </a:t>
            </a:r>
            <a:r>
              <a:rPr dirty="0" baseline="-19841" sz="1050" spc="-7" i="1">
                <a:latin typeface="Times New Roman"/>
                <a:cs typeface="Times New Roman"/>
              </a:rPr>
              <a:t>y</a:t>
            </a:r>
            <a:r>
              <a:rPr dirty="0" baseline="-19841" sz="1050" i="1">
                <a:latin typeface="Times New Roman"/>
                <a:cs typeface="Times New Roman"/>
              </a:rPr>
              <a:t> </a:t>
            </a:r>
            <a:r>
              <a:rPr dirty="0" baseline="-19841" sz="1050" spc="-112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4629" sz="1800" spc="-30" i="1">
                <a:latin typeface="Times New Roman"/>
                <a:cs typeface="Times New Roman"/>
              </a:rPr>
              <a:t>x</a:t>
            </a:r>
            <a:r>
              <a:rPr dirty="0" baseline="-19841" sz="1050" spc="-7">
                <a:latin typeface="Times New Roman"/>
                <a:cs typeface="Times New Roman"/>
              </a:rPr>
              <a:t>0</a:t>
            </a:r>
            <a:r>
              <a:rPr dirty="0" baseline="-19841" sz="1050" spc="-89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-19841" sz="1050" spc="-7">
                <a:latin typeface="Times New Roman"/>
                <a:cs typeface="Times New Roman"/>
              </a:rPr>
              <a:t>0</a:t>
            </a:r>
            <a:r>
              <a:rPr dirty="0" baseline="-19841" sz="1050" spc="30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endParaRPr sz="1600">
              <a:latin typeface="Symbol"/>
              <a:cs typeface="Symbol"/>
            </a:endParaRPr>
          </a:p>
          <a:p>
            <a:pPr marL="76200">
              <a:lnSpc>
                <a:spcPct val="100000"/>
              </a:lnSpc>
              <a:spcBef>
                <a:spcPts val="1450"/>
              </a:spcBef>
            </a:pP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equation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of the</a:t>
            </a:r>
            <a:r>
              <a:rPr dirty="0" baseline="5050" sz="1650" spc="-7">
                <a:latin typeface="Calibri"/>
                <a:cs typeface="Calibri"/>
              </a:rPr>
              <a:t> tangent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plane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to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the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surface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given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by</a:t>
            </a:r>
            <a:r>
              <a:rPr dirty="0" baseline="5050" sz="1650" spc="352">
                <a:latin typeface="Calibri"/>
                <a:cs typeface="Calibri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z</a:t>
            </a:r>
            <a:r>
              <a:rPr dirty="0" baseline="4629" sz="1800" spc="22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307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f</a:t>
            </a:r>
            <a:r>
              <a:rPr dirty="0" baseline="4629" sz="1800" spc="150" i="1">
                <a:latin typeface="Times New Roman"/>
                <a:cs typeface="Times New Roman"/>
              </a:rPr>
              <a:t> </a:t>
            </a:r>
            <a:r>
              <a:rPr dirty="0" sz="1600" spc="-145">
                <a:latin typeface="Symbol"/>
                <a:cs typeface="Symbol"/>
              </a:rPr>
              <a:t>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x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52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 spc="-284" i="1">
                <a:latin typeface="Times New Roman"/>
                <a:cs typeface="Times New Roman"/>
              </a:rPr>
              <a:t> </a:t>
            </a:r>
            <a:r>
              <a:rPr dirty="0" sz="1600" spc="-145">
                <a:latin typeface="Symbol"/>
                <a:cs typeface="Symbol"/>
              </a:rPr>
              <a:t></a:t>
            </a:r>
            <a:r>
              <a:rPr dirty="0" sz="1600" spc="30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at</a:t>
            </a:r>
            <a:r>
              <a:rPr dirty="0" baseline="5050" sz="1650" spc="225">
                <a:latin typeface="Calibri"/>
                <a:cs typeface="Calibri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4629" sz="1800" spc="-22" i="1">
                <a:latin typeface="Times New Roman"/>
                <a:cs typeface="Times New Roman"/>
              </a:rPr>
              <a:t>x</a:t>
            </a:r>
            <a:r>
              <a:rPr dirty="0" baseline="-19841" sz="1050" spc="-22">
                <a:latin typeface="Times New Roman"/>
                <a:cs typeface="Times New Roman"/>
              </a:rPr>
              <a:t>0</a:t>
            </a:r>
            <a:r>
              <a:rPr dirty="0" baseline="-19841" sz="1050" spc="-89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52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-19841" sz="1050" spc="-7">
                <a:latin typeface="Times New Roman"/>
                <a:cs typeface="Times New Roman"/>
              </a:rPr>
              <a:t>0</a:t>
            </a:r>
            <a:r>
              <a:rPr dirty="0" baseline="-19841" sz="1050" spc="30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45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is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then,</a:t>
            </a:r>
            <a:endParaRPr baseline="5050" sz="1650">
              <a:latin typeface="Calibri"/>
              <a:cs typeface="Calibri"/>
            </a:endParaRPr>
          </a:p>
          <a:p>
            <a:pPr algn="ctr" marR="294640">
              <a:lnSpc>
                <a:spcPct val="100000"/>
              </a:lnSpc>
              <a:spcBef>
                <a:spcPts val="110"/>
              </a:spcBef>
            </a:pPr>
            <a:r>
              <a:rPr dirty="0" baseline="4629" sz="1800" spc="-7" i="1">
                <a:latin typeface="Times New Roman"/>
                <a:cs typeface="Times New Roman"/>
              </a:rPr>
              <a:t>z</a:t>
            </a:r>
            <a:r>
              <a:rPr dirty="0" baseline="4629" sz="1800" spc="-82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-67">
                <a:latin typeface="Times New Roman"/>
                <a:cs typeface="Times New Roman"/>
              </a:rPr>
              <a:t> </a:t>
            </a:r>
            <a:r>
              <a:rPr dirty="0" baseline="4629" sz="1800" spc="7" i="1">
                <a:latin typeface="Times New Roman"/>
                <a:cs typeface="Times New Roman"/>
              </a:rPr>
              <a:t>z</a:t>
            </a:r>
            <a:r>
              <a:rPr dirty="0" baseline="-19841" sz="1050" spc="-7">
                <a:latin typeface="Times New Roman"/>
                <a:cs typeface="Times New Roman"/>
              </a:rPr>
              <a:t>0</a:t>
            </a:r>
            <a:r>
              <a:rPr dirty="0" baseline="-19841" sz="1050">
                <a:latin typeface="Times New Roman"/>
                <a:cs typeface="Times New Roman"/>
              </a:rPr>
              <a:t> </a:t>
            </a:r>
            <a:r>
              <a:rPr dirty="0" baseline="-19841" sz="1050" spc="67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>
                <a:latin typeface="Times New Roman"/>
                <a:cs typeface="Times New Roman"/>
              </a:rPr>
              <a:t> </a:t>
            </a:r>
            <a:r>
              <a:rPr dirty="0" baseline="4629" sz="1800" spc="-150">
                <a:latin typeface="Times New Roman"/>
                <a:cs typeface="Times New Roman"/>
              </a:rPr>
              <a:t> </a:t>
            </a:r>
            <a:r>
              <a:rPr dirty="0" baseline="4629" sz="1800" spc="120" i="1">
                <a:latin typeface="Times New Roman"/>
                <a:cs typeface="Times New Roman"/>
              </a:rPr>
              <a:t>f</a:t>
            </a:r>
            <a:r>
              <a:rPr dirty="0" baseline="-19841" sz="1050" spc="-7" i="1">
                <a:latin typeface="Times New Roman"/>
                <a:cs typeface="Times New Roman"/>
              </a:rPr>
              <a:t>x</a:t>
            </a:r>
            <a:r>
              <a:rPr dirty="0" baseline="-19841" sz="1050" i="1">
                <a:latin typeface="Times New Roman"/>
                <a:cs typeface="Times New Roman"/>
              </a:rPr>
              <a:t> </a:t>
            </a:r>
            <a:r>
              <a:rPr dirty="0" baseline="-19841" sz="1050" spc="-135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4629" sz="1800" spc="-37" i="1">
                <a:latin typeface="Times New Roman"/>
                <a:cs typeface="Times New Roman"/>
              </a:rPr>
              <a:t>x</a:t>
            </a:r>
            <a:r>
              <a:rPr dirty="0" baseline="-19841" sz="1050" spc="-7">
                <a:latin typeface="Times New Roman"/>
                <a:cs typeface="Times New Roman"/>
              </a:rPr>
              <a:t>0</a:t>
            </a:r>
            <a:r>
              <a:rPr dirty="0" baseline="-19841" sz="1050" spc="-89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spc="-15" i="1">
                <a:latin typeface="Times New Roman"/>
                <a:cs typeface="Times New Roman"/>
              </a:rPr>
              <a:t>y</a:t>
            </a:r>
            <a:r>
              <a:rPr dirty="0" baseline="-19841" sz="1050" spc="-7">
                <a:latin typeface="Times New Roman"/>
                <a:cs typeface="Times New Roman"/>
              </a:rPr>
              <a:t>0</a:t>
            </a:r>
            <a:r>
              <a:rPr dirty="0" baseline="-19841" sz="1050" spc="30">
                <a:latin typeface="Times New Roman"/>
                <a:cs typeface="Times New Roman"/>
              </a:rPr>
              <a:t> </a:t>
            </a:r>
            <a:r>
              <a:rPr dirty="0" sz="1600" spc="-30">
                <a:latin typeface="Symbol"/>
                <a:cs typeface="Symbol"/>
              </a:rPr>
              <a:t>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x</a:t>
            </a:r>
            <a:r>
              <a:rPr dirty="0" baseline="4629" sz="1800" spc="-127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-67">
                <a:latin typeface="Times New Roman"/>
                <a:cs typeface="Times New Roman"/>
              </a:rPr>
              <a:t> </a:t>
            </a:r>
            <a:r>
              <a:rPr dirty="0" baseline="4629" sz="1800" spc="-37" i="1">
                <a:latin typeface="Times New Roman"/>
                <a:cs typeface="Times New Roman"/>
              </a:rPr>
              <a:t>x</a:t>
            </a:r>
            <a:r>
              <a:rPr dirty="0" baseline="-19841" sz="1050" spc="-7">
                <a:latin typeface="Times New Roman"/>
                <a:cs typeface="Times New Roman"/>
              </a:rPr>
              <a:t>0</a:t>
            </a:r>
            <a:r>
              <a:rPr dirty="0" baseline="-19841" sz="1050" spc="30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210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</a:t>
            </a:r>
            <a:r>
              <a:rPr dirty="0" baseline="4629" sz="1800" spc="217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f</a:t>
            </a:r>
            <a:r>
              <a:rPr dirty="0" baseline="4629" sz="1800" spc="-270" i="1">
                <a:latin typeface="Times New Roman"/>
                <a:cs typeface="Times New Roman"/>
              </a:rPr>
              <a:t> </a:t>
            </a:r>
            <a:r>
              <a:rPr dirty="0" baseline="-19841" sz="1050" spc="-7" i="1">
                <a:latin typeface="Times New Roman"/>
                <a:cs typeface="Times New Roman"/>
              </a:rPr>
              <a:t>y</a:t>
            </a:r>
            <a:r>
              <a:rPr dirty="0" baseline="-19841" sz="1050" i="1">
                <a:latin typeface="Times New Roman"/>
                <a:cs typeface="Times New Roman"/>
              </a:rPr>
              <a:t> </a:t>
            </a:r>
            <a:r>
              <a:rPr dirty="0" baseline="-19841" sz="1050" spc="-112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4629" sz="1800" spc="-37" i="1">
                <a:latin typeface="Times New Roman"/>
                <a:cs typeface="Times New Roman"/>
              </a:rPr>
              <a:t>x</a:t>
            </a:r>
            <a:r>
              <a:rPr dirty="0" baseline="-19841" sz="1050" spc="-7">
                <a:latin typeface="Times New Roman"/>
                <a:cs typeface="Times New Roman"/>
              </a:rPr>
              <a:t>0</a:t>
            </a:r>
            <a:r>
              <a:rPr dirty="0" baseline="-19841" sz="1050" spc="-89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spc="-15" i="1">
                <a:latin typeface="Times New Roman"/>
                <a:cs typeface="Times New Roman"/>
              </a:rPr>
              <a:t>y</a:t>
            </a:r>
            <a:r>
              <a:rPr dirty="0" baseline="-19841" sz="1050" spc="-7">
                <a:latin typeface="Times New Roman"/>
                <a:cs typeface="Times New Roman"/>
              </a:rPr>
              <a:t>0</a:t>
            </a:r>
            <a:r>
              <a:rPr dirty="0" baseline="-19841" sz="1050" spc="30">
                <a:latin typeface="Times New Roman"/>
                <a:cs typeface="Times New Roman"/>
              </a:rPr>
              <a:t> </a:t>
            </a:r>
            <a:r>
              <a:rPr dirty="0" sz="1600" spc="-30">
                <a:latin typeface="Symbol"/>
                <a:cs typeface="Symbol"/>
              </a:rPr>
              <a:t>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190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 spc="-97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15">
                <a:latin typeface="Times New Roman"/>
                <a:cs typeface="Times New Roman"/>
              </a:rPr>
              <a:t> </a:t>
            </a:r>
            <a:r>
              <a:rPr dirty="0" baseline="4629" sz="1800" spc="-15" i="1">
                <a:latin typeface="Times New Roman"/>
                <a:cs typeface="Times New Roman"/>
              </a:rPr>
              <a:t>y</a:t>
            </a:r>
            <a:r>
              <a:rPr dirty="0" baseline="-19841" sz="1050" spc="-7">
                <a:latin typeface="Times New Roman"/>
                <a:cs typeface="Times New Roman"/>
              </a:rPr>
              <a:t>0</a:t>
            </a:r>
            <a:r>
              <a:rPr dirty="0" baseline="-19841" sz="1050" spc="30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endParaRPr sz="1600">
              <a:latin typeface="Symbol"/>
              <a:cs typeface="Symbol"/>
            </a:endParaRPr>
          </a:p>
          <a:p>
            <a:pPr marL="76200">
              <a:lnSpc>
                <a:spcPct val="100000"/>
              </a:lnSpc>
              <a:spcBef>
                <a:spcPts val="1440"/>
              </a:spcBef>
            </a:pPr>
            <a:r>
              <a:rPr dirty="0" baseline="5050" sz="1650" spc="-7">
                <a:latin typeface="Calibri"/>
                <a:cs typeface="Calibri"/>
              </a:rPr>
              <a:t>Also,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if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we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use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the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fact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that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4629" sz="1800" spc="7" i="1">
                <a:latin typeface="Times New Roman"/>
                <a:cs typeface="Times New Roman"/>
              </a:rPr>
              <a:t>z</a:t>
            </a:r>
            <a:r>
              <a:rPr dirty="0" baseline="-19841" sz="1050" spc="7">
                <a:latin typeface="Times New Roman"/>
                <a:cs typeface="Times New Roman"/>
              </a:rPr>
              <a:t>0 </a:t>
            </a:r>
            <a:r>
              <a:rPr dirty="0" baseline="-19841" sz="1050" spc="67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31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f</a:t>
            </a:r>
            <a:r>
              <a:rPr dirty="0" baseline="4629" sz="1800" spc="150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240">
                <a:latin typeface="Times New Roman"/>
                <a:cs typeface="Times New Roman"/>
              </a:rPr>
              <a:t> </a:t>
            </a:r>
            <a:r>
              <a:rPr dirty="0" baseline="4629" sz="1800" spc="-15" i="1">
                <a:latin typeface="Times New Roman"/>
                <a:cs typeface="Times New Roman"/>
              </a:rPr>
              <a:t>x</a:t>
            </a:r>
            <a:r>
              <a:rPr dirty="0" baseline="-19841" sz="1050" spc="-15">
                <a:latin typeface="Times New Roman"/>
                <a:cs typeface="Times New Roman"/>
              </a:rPr>
              <a:t>0</a:t>
            </a:r>
            <a:r>
              <a:rPr dirty="0" baseline="-19841" sz="1050" spc="-89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52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-19841" sz="1050" spc="-7">
                <a:latin typeface="Times New Roman"/>
                <a:cs typeface="Times New Roman"/>
              </a:rPr>
              <a:t>0</a:t>
            </a:r>
            <a:r>
              <a:rPr dirty="0" baseline="-19841" sz="1050" spc="30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35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we</a:t>
            </a:r>
            <a:r>
              <a:rPr dirty="0" baseline="5050" sz="1650" spc="-7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can</a:t>
            </a:r>
            <a:r>
              <a:rPr dirty="0" baseline="5050" sz="1650" spc="-7">
                <a:latin typeface="Calibri"/>
                <a:cs typeface="Calibri"/>
              </a:rPr>
              <a:t> rewrite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equation</a:t>
            </a:r>
            <a:r>
              <a:rPr dirty="0" baseline="5050" sz="1650">
                <a:latin typeface="Calibri"/>
                <a:cs typeface="Calibri"/>
              </a:rPr>
              <a:t> of</a:t>
            </a:r>
            <a:r>
              <a:rPr dirty="0" baseline="5050" sz="1650" spc="-7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tangent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plane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as,</a:t>
            </a:r>
            <a:endParaRPr baseline="5050" sz="1650">
              <a:latin typeface="Calibri"/>
              <a:cs typeface="Calibri"/>
            </a:endParaRPr>
          </a:p>
          <a:p>
            <a:pPr algn="ctr" marR="1007744">
              <a:lnSpc>
                <a:spcPct val="100000"/>
              </a:lnSpc>
              <a:spcBef>
                <a:spcPts val="80"/>
              </a:spcBef>
            </a:pPr>
            <a:r>
              <a:rPr dirty="0" baseline="4629" sz="1800" i="1">
                <a:latin typeface="Times New Roman"/>
                <a:cs typeface="Times New Roman"/>
              </a:rPr>
              <a:t>z</a:t>
            </a:r>
            <a:r>
              <a:rPr dirty="0" baseline="4629" sz="1800" spc="-82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187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f</a:t>
            </a:r>
            <a:r>
              <a:rPr dirty="0" baseline="4629" sz="1800" spc="142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629" sz="1800" spc="-30" i="1">
                <a:latin typeface="Times New Roman"/>
                <a:cs typeface="Times New Roman"/>
              </a:rPr>
              <a:t>x</a:t>
            </a:r>
            <a:r>
              <a:rPr dirty="0" baseline="-17094" sz="975" spc="30">
                <a:latin typeface="Times New Roman"/>
                <a:cs typeface="Times New Roman"/>
              </a:rPr>
              <a:t>0</a:t>
            </a:r>
            <a:r>
              <a:rPr dirty="0" baseline="-17094" sz="975" spc="-7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-17094" sz="975" spc="30">
                <a:latin typeface="Times New Roman"/>
                <a:cs typeface="Times New Roman"/>
              </a:rPr>
              <a:t>0</a:t>
            </a:r>
            <a:r>
              <a:rPr dirty="0" baseline="-17094" sz="975" spc="44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>
                <a:latin typeface="Times New Roman"/>
                <a:cs typeface="Times New Roman"/>
              </a:rPr>
              <a:t> </a:t>
            </a:r>
            <a:r>
              <a:rPr dirty="0" baseline="4629" sz="1800" spc="-150">
                <a:latin typeface="Times New Roman"/>
                <a:cs typeface="Times New Roman"/>
              </a:rPr>
              <a:t> </a:t>
            </a:r>
            <a:r>
              <a:rPr dirty="0" baseline="4629" sz="1800" spc="127" i="1">
                <a:latin typeface="Times New Roman"/>
                <a:cs typeface="Times New Roman"/>
              </a:rPr>
              <a:t>f</a:t>
            </a:r>
            <a:r>
              <a:rPr dirty="0" baseline="-17094" sz="975" spc="22" i="1">
                <a:latin typeface="Times New Roman"/>
                <a:cs typeface="Times New Roman"/>
              </a:rPr>
              <a:t>x</a:t>
            </a:r>
            <a:r>
              <a:rPr dirty="0" baseline="-17094" sz="975" i="1">
                <a:latin typeface="Times New Roman"/>
                <a:cs typeface="Times New Roman"/>
              </a:rPr>
              <a:t> </a:t>
            </a:r>
            <a:r>
              <a:rPr dirty="0" baseline="-17094" sz="975" spc="-97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629" sz="1800" spc="-30" i="1">
                <a:latin typeface="Times New Roman"/>
                <a:cs typeface="Times New Roman"/>
              </a:rPr>
              <a:t>x</a:t>
            </a:r>
            <a:r>
              <a:rPr dirty="0" baseline="-17094" sz="975" spc="30">
                <a:latin typeface="Times New Roman"/>
                <a:cs typeface="Times New Roman"/>
              </a:rPr>
              <a:t>0</a:t>
            </a:r>
            <a:r>
              <a:rPr dirty="0" baseline="-17094" sz="975" spc="-7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-17094" sz="975" spc="30">
                <a:latin typeface="Times New Roman"/>
                <a:cs typeface="Times New Roman"/>
              </a:rPr>
              <a:t>0</a:t>
            </a:r>
            <a:r>
              <a:rPr dirty="0" baseline="-17094" sz="975" spc="44">
                <a:latin typeface="Times New Roman"/>
                <a:cs typeface="Times New Roman"/>
              </a:rPr>
              <a:t> </a:t>
            </a:r>
            <a:r>
              <a:rPr dirty="0" sz="1550" spc="-10">
                <a:latin typeface="Symbol"/>
                <a:cs typeface="Symbol"/>
              </a:rPr>
              <a:t>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x</a:t>
            </a:r>
            <a:r>
              <a:rPr dirty="0" baseline="4629" sz="1800" spc="-127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-67">
                <a:latin typeface="Times New Roman"/>
                <a:cs typeface="Times New Roman"/>
              </a:rPr>
              <a:t> </a:t>
            </a:r>
            <a:r>
              <a:rPr dirty="0" baseline="4629" sz="1800" spc="-30" i="1">
                <a:latin typeface="Times New Roman"/>
                <a:cs typeface="Times New Roman"/>
              </a:rPr>
              <a:t>x</a:t>
            </a:r>
            <a:r>
              <a:rPr dirty="0" baseline="-17094" sz="975" spc="30">
                <a:latin typeface="Times New Roman"/>
                <a:cs typeface="Times New Roman"/>
              </a:rPr>
              <a:t>0</a:t>
            </a:r>
            <a:r>
              <a:rPr dirty="0" baseline="-17094" sz="975" spc="44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9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217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f</a:t>
            </a:r>
            <a:r>
              <a:rPr dirty="0" baseline="4629" sz="1800" spc="-270" i="1">
                <a:latin typeface="Times New Roman"/>
                <a:cs typeface="Times New Roman"/>
              </a:rPr>
              <a:t> </a:t>
            </a:r>
            <a:r>
              <a:rPr dirty="0" baseline="-17094" sz="975" spc="22" i="1">
                <a:latin typeface="Times New Roman"/>
                <a:cs typeface="Times New Roman"/>
              </a:rPr>
              <a:t>y</a:t>
            </a:r>
            <a:r>
              <a:rPr dirty="0" baseline="-17094" sz="975" i="1">
                <a:latin typeface="Times New Roman"/>
                <a:cs typeface="Times New Roman"/>
              </a:rPr>
              <a:t> </a:t>
            </a:r>
            <a:r>
              <a:rPr dirty="0" baseline="-17094" sz="975" spc="-82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629" sz="1800" spc="-30" i="1">
                <a:latin typeface="Times New Roman"/>
                <a:cs typeface="Times New Roman"/>
              </a:rPr>
              <a:t>x</a:t>
            </a:r>
            <a:r>
              <a:rPr dirty="0" baseline="-17094" sz="975" spc="30">
                <a:latin typeface="Times New Roman"/>
                <a:cs typeface="Times New Roman"/>
              </a:rPr>
              <a:t>0</a:t>
            </a:r>
            <a:r>
              <a:rPr dirty="0" baseline="-17094" sz="975" spc="-7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-17094" sz="975" spc="30">
                <a:latin typeface="Times New Roman"/>
                <a:cs typeface="Times New Roman"/>
              </a:rPr>
              <a:t>0</a:t>
            </a:r>
            <a:r>
              <a:rPr dirty="0" baseline="-17094" sz="975" spc="44">
                <a:latin typeface="Times New Roman"/>
                <a:cs typeface="Times New Roman"/>
              </a:rPr>
              <a:t> </a:t>
            </a:r>
            <a:r>
              <a:rPr dirty="0" sz="1550" spc="-10">
                <a:latin typeface="Symbol"/>
                <a:cs typeface="Symbol"/>
              </a:rPr>
              <a:t>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17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97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1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-17094" sz="975" spc="30">
                <a:latin typeface="Times New Roman"/>
                <a:cs typeface="Times New Roman"/>
              </a:rPr>
              <a:t>0</a:t>
            </a:r>
            <a:r>
              <a:rPr dirty="0" baseline="-17094" sz="975" spc="44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  <a:p>
            <a:pPr algn="ctr" marL="401955">
              <a:lnSpc>
                <a:spcPct val="100000"/>
              </a:lnSpc>
              <a:spcBef>
                <a:spcPts val="195"/>
              </a:spcBef>
            </a:pPr>
            <a:r>
              <a:rPr dirty="0" baseline="4629" sz="1800" i="1">
                <a:latin typeface="Times New Roman"/>
                <a:cs typeface="Times New Roman"/>
              </a:rPr>
              <a:t>z</a:t>
            </a:r>
            <a:r>
              <a:rPr dirty="0" baseline="4629" sz="1800" spc="30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>
                <a:latin typeface="Times New Roman"/>
                <a:cs typeface="Times New Roman"/>
              </a:rPr>
              <a:t> </a:t>
            </a:r>
            <a:r>
              <a:rPr dirty="0" baseline="4629" sz="1800" spc="-15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f</a:t>
            </a:r>
            <a:r>
              <a:rPr dirty="0" baseline="4629" sz="1800" spc="135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629" sz="1800" spc="-37" i="1">
                <a:latin typeface="Times New Roman"/>
                <a:cs typeface="Times New Roman"/>
              </a:rPr>
              <a:t>x</a:t>
            </a:r>
            <a:r>
              <a:rPr dirty="0" baseline="-17094" sz="975" spc="30">
                <a:latin typeface="Times New Roman"/>
                <a:cs typeface="Times New Roman"/>
              </a:rPr>
              <a:t>0</a:t>
            </a:r>
            <a:r>
              <a:rPr dirty="0" baseline="-17094" sz="975" spc="-7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-17094" sz="975" spc="30">
                <a:latin typeface="Times New Roman"/>
                <a:cs typeface="Times New Roman"/>
              </a:rPr>
              <a:t>0</a:t>
            </a:r>
            <a:r>
              <a:rPr dirty="0" baseline="-17094" sz="975" spc="44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9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217">
                <a:latin typeface="Times New Roman"/>
                <a:cs typeface="Times New Roman"/>
              </a:rPr>
              <a:t> </a:t>
            </a:r>
            <a:r>
              <a:rPr dirty="0" baseline="4629" sz="1800" spc="127" i="1">
                <a:latin typeface="Times New Roman"/>
                <a:cs typeface="Times New Roman"/>
              </a:rPr>
              <a:t>f</a:t>
            </a:r>
            <a:r>
              <a:rPr dirty="0" baseline="-17094" sz="975" spc="22" i="1">
                <a:latin typeface="Times New Roman"/>
                <a:cs typeface="Times New Roman"/>
              </a:rPr>
              <a:t>x</a:t>
            </a:r>
            <a:r>
              <a:rPr dirty="0" baseline="-17094" sz="975" i="1">
                <a:latin typeface="Times New Roman"/>
                <a:cs typeface="Times New Roman"/>
              </a:rPr>
              <a:t> </a:t>
            </a:r>
            <a:r>
              <a:rPr dirty="0" baseline="-17094" sz="975" spc="-97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5">
                <a:latin typeface="Times New Roman"/>
                <a:cs typeface="Times New Roman"/>
              </a:rPr>
              <a:t> </a:t>
            </a:r>
            <a:r>
              <a:rPr dirty="0" baseline="4629" sz="1800" spc="-37" i="1">
                <a:latin typeface="Times New Roman"/>
                <a:cs typeface="Times New Roman"/>
              </a:rPr>
              <a:t>x</a:t>
            </a:r>
            <a:r>
              <a:rPr dirty="0" baseline="-17094" sz="975" spc="30">
                <a:latin typeface="Times New Roman"/>
                <a:cs typeface="Times New Roman"/>
              </a:rPr>
              <a:t>0</a:t>
            </a:r>
            <a:r>
              <a:rPr dirty="0" baseline="-17094" sz="975" spc="-7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-17094" sz="975" spc="30">
                <a:latin typeface="Times New Roman"/>
                <a:cs typeface="Times New Roman"/>
              </a:rPr>
              <a:t>0</a:t>
            </a:r>
            <a:r>
              <a:rPr dirty="0" baseline="-17094" sz="975" spc="44">
                <a:latin typeface="Times New Roman"/>
                <a:cs typeface="Times New Roman"/>
              </a:rPr>
              <a:t> </a:t>
            </a:r>
            <a:r>
              <a:rPr dirty="0" sz="1550" spc="-10">
                <a:latin typeface="Symbol"/>
                <a:cs typeface="Symbol"/>
              </a:rPr>
              <a:t>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x</a:t>
            </a:r>
            <a:r>
              <a:rPr dirty="0" baseline="4629" sz="1800" spc="-127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-67">
                <a:latin typeface="Times New Roman"/>
                <a:cs typeface="Times New Roman"/>
              </a:rPr>
              <a:t> </a:t>
            </a:r>
            <a:r>
              <a:rPr dirty="0" baseline="4629" sz="1800" spc="-37" i="1">
                <a:latin typeface="Times New Roman"/>
                <a:cs typeface="Times New Roman"/>
              </a:rPr>
              <a:t>x</a:t>
            </a:r>
            <a:r>
              <a:rPr dirty="0" baseline="-17094" sz="975" spc="30">
                <a:latin typeface="Times New Roman"/>
                <a:cs typeface="Times New Roman"/>
              </a:rPr>
              <a:t>0</a:t>
            </a:r>
            <a:r>
              <a:rPr dirty="0" baseline="-17094" sz="975" spc="37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9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217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f</a:t>
            </a:r>
            <a:r>
              <a:rPr dirty="0" baseline="4629" sz="1800" spc="-270" i="1">
                <a:latin typeface="Times New Roman"/>
                <a:cs typeface="Times New Roman"/>
              </a:rPr>
              <a:t> </a:t>
            </a:r>
            <a:r>
              <a:rPr dirty="0" baseline="-17094" sz="975" spc="22" i="1">
                <a:latin typeface="Times New Roman"/>
                <a:cs typeface="Times New Roman"/>
              </a:rPr>
              <a:t>y</a:t>
            </a:r>
            <a:r>
              <a:rPr dirty="0" baseline="-17094" sz="975" i="1">
                <a:latin typeface="Times New Roman"/>
                <a:cs typeface="Times New Roman"/>
              </a:rPr>
              <a:t> </a:t>
            </a:r>
            <a:r>
              <a:rPr dirty="0" baseline="-17094" sz="975" spc="-82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5">
                <a:latin typeface="Times New Roman"/>
                <a:cs typeface="Times New Roman"/>
              </a:rPr>
              <a:t> </a:t>
            </a:r>
            <a:r>
              <a:rPr dirty="0" baseline="4629" sz="1800" spc="-30" i="1">
                <a:latin typeface="Times New Roman"/>
                <a:cs typeface="Times New Roman"/>
              </a:rPr>
              <a:t>x</a:t>
            </a:r>
            <a:r>
              <a:rPr dirty="0" baseline="-17094" sz="975" spc="30">
                <a:latin typeface="Times New Roman"/>
                <a:cs typeface="Times New Roman"/>
              </a:rPr>
              <a:t>0</a:t>
            </a:r>
            <a:r>
              <a:rPr dirty="0" baseline="-17094" sz="975" spc="-7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-17094" sz="975" spc="30">
                <a:latin typeface="Times New Roman"/>
                <a:cs typeface="Times New Roman"/>
              </a:rPr>
              <a:t>0</a:t>
            </a:r>
            <a:r>
              <a:rPr dirty="0" baseline="-17094" sz="975" spc="37">
                <a:latin typeface="Times New Roman"/>
                <a:cs typeface="Times New Roman"/>
              </a:rPr>
              <a:t> </a:t>
            </a:r>
            <a:r>
              <a:rPr dirty="0" sz="1550" spc="-10">
                <a:latin typeface="Symbol"/>
                <a:cs typeface="Symbol"/>
              </a:rPr>
              <a:t>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17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97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15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-17094" sz="975" spc="30">
                <a:latin typeface="Times New Roman"/>
                <a:cs typeface="Times New Roman"/>
              </a:rPr>
              <a:t>0</a:t>
            </a:r>
            <a:r>
              <a:rPr dirty="0" baseline="-17094" sz="975" spc="37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  <a:p>
            <a:pPr marL="76200" marR="30480">
              <a:lnSpc>
                <a:spcPct val="101800"/>
              </a:lnSpc>
              <a:spcBef>
                <a:spcPts val="1540"/>
              </a:spcBef>
            </a:pP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easier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formula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(actually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more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general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formula) in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next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section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so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>
                <a:latin typeface="Calibri"/>
                <a:cs typeface="Calibri"/>
              </a:rPr>
              <a:t> you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didn’t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quite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argument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hold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off </a:t>
            </a:r>
            <a:r>
              <a:rPr dirty="0" sz="1100" spc="-5">
                <a:latin typeface="Calibri"/>
                <a:cs typeface="Calibri"/>
              </a:rPr>
              <a:t>until then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see 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better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derivation.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050">
              <a:latin typeface="Calibri"/>
              <a:cs typeface="Calibri"/>
            </a:endParaRPr>
          </a:p>
          <a:p>
            <a:pPr marL="147320">
              <a:lnSpc>
                <a:spcPct val="100000"/>
              </a:lnSpc>
            </a:pPr>
            <a:r>
              <a:rPr dirty="0" baseline="4629" sz="1800" spc="-7" b="1" i="1">
                <a:latin typeface="Times New Roman"/>
                <a:cs typeface="Times New Roman"/>
              </a:rPr>
              <a:t>Example </a:t>
            </a:r>
            <a:r>
              <a:rPr dirty="0" baseline="4629" sz="1800" b="1" i="1">
                <a:latin typeface="Times New Roman"/>
                <a:cs typeface="Times New Roman"/>
              </a:rPr>
              <a:t>1</a:t>
            </a:r>
            <a:r>
              <a:rPr dirty="0" baseline="4629" sz="1800" spc="487" b="1" i="1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Find</a:t>
            </a:r>
            <a:r>
              <a:rPr dirty="0" baseline="5050" sz="1650">
                <a:latin typeface="Calibri"/>
                <a:cs typeface="Calibri"/>
              </a:rPr>
              <a:t> the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equation </a:t>
            </a:r>
            <a:r>
              <a:rPr dirty="0" baseline="5050" sz="1650">
                <a:latin typeface="Calibri"/>
                <a:cs typeface="Calibri"/>
              </a:rPr>
              <a:t>of</a:t>
            </a:r>
            <a:r>
              <a:rPr dirty="0" baseline="5050" sz="1650" spc="-7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tangent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plane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to</a:t>
            </a:r>
            <a:r>
              <a:rPr dirty="0" baseline="5050" sz="1650" spc="375">
                <a:latin typeface="Calibri"/>
                <a:cs typeface="Calibri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z</a:t>
            </a:r>
            <a:r>
              <a:rPr dirty="0" baseline="4629" sz="1800" spc="30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52">
                <a:latin typeface="Times New Roman"/>
                <a:cs typeface="Times New Roman"/>
              </a:rPr>
              <a:t> </a:t>
            </a:r>
            <a:r>
              <a:rPr dirty="0" baseline="4629" sz="1800" spc="-15">
                <a:latin typeface="Times New Roman"/>
                <a:cs typeface="Times New Roman"/>
              </a:rPr>
              <a:t>ln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sz="1600" spc="10">
                <a:latin typeface="Symbol"/>
                <a:cs typeface="Symbol"/>
              </a:rPr>
              <a:t></a:t>
            </a:r>
            <a:r>
              <a:rPr dirty="0" baseline="4629" sz="1800" spc="15">
                <a:latin typeface="Times New Roman"/>
                <a:cs typeface="Times New Roman"/>
              </a:rPr>
              <a:t>2</a:t>
            </a:r>
            <a:r>
              <a:rPr dirty="0" baseline="4629" sz="1800" spc="15" i="1">
                <a:latin typeface="Times New Roman"/>
                <a:cs typeface="Times New Roman"/>
              </a:rPr>
              <a:t>x</a:t>
            </a:r>
            <a:r>
              <a:rPr dirty="0" baseline="4629" sz="1800" spc="-120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52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284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60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at</a:t>
            </a:r>
            <a:r>
              <a:rPr dirty="0" baseline="5050" sz="1650" spc="217">
                <a:latin typeface="Calibri"/>
                <a:cs typeface="Calibri"/>
              </a:rPr>
              <a:t> </a:t>
            </a:r>
            <a:r>
              <a:rPr dirty="0" sz="1600" spc="-45">
                <a:latin typeface="Symbol"/>
                <a:cs typeface="Symbol"/>
              </a:rPr>
              <a:t></a:t>
            </a:r>
            <a:r>
              <a:rPr dirty="0" baseline="4629" sz="1800" spc="-67">
                <a:latin typeface="Symbol"/>
                <a:cs typeface="Symbol"/>
              </a:rPr>
              <a:t></a:t>
            </a:r>
            <a:r>
              <a:rPr dirty="0" baseline="4629" sz="1800" spc="-67">
                <a:latin typeface="Times New Roman"/>
                <a:cs typeface="Times New Roman"/>
              </a:rPr>
              <a:t>1,</a:t>
            </a:r>
            <a:r>
              <a:rPr dirty="0" baseline="4629" sz="1800" spc="-284">
                <a:latin typeface="Times New Roman"/>
                <a:cs typeface="Times New Roman"/>
              </a:rPr>
              <a:t> </a:t>
            </a:r>
            <a:r>
              <a:rPr dirty="0" baseline="4629" sz="1800" spc="-97">
                <a:latin typeface="Times New Roman"/>
                <a:cs typeface="Times New Roman"/>
              </a:rPr>
              <a:t>3</a:t>
            </a:r>
            <a:r>
              <a:rPr dirty="0" sz="1600" spc="-65">
                <a:latin typeface="Symbol"/>
                <a:cs typeface="Symbol"/>
              </a:rPr>
              <a:t></a:t>
            </a:r>
            <a:r>
              <a:rPr dirty="0" sz="1600" spc="-229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.</a:t>
            </a:r>
            <a:endParaRPr baseline="5050" sz="1650">
              <a:latin typeface="Calibri"/>
              <a:cs typeface="Calibri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986015" y="7482264"/>
            <a:ext cx="5754370" cy="53530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100" spc="-5" b="1" i="1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  <a:p>
            <a:pPr marR="5080">
              <a:lnSpc>
                <a:spcPct val="101800"/>
              </a:lnSpc>
            </a:pPr>
            <a:r>
              <a:rPr dirty="0" sz="1100" spc="-5">
                <a:latin typeface="Calibri"/>
                <a:cs typeface="Calibri"/>
              </a:rPr>
              <a:t>There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really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isn’t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too</a:t>
            </a:r>
            <a:r>
              <a:rPr dirty="0" sz="1100">
                <a:latin typeface="Calibri"/>
                <a:cs typeface="Calibri"/>
              </a:rPr>
              <a:t> much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 </a:t>
            </a:r>
            <a:r>
              <a:rPr dirty="0" sz="1100">
                <a:latin typeface="Calibri"/>
                <a:cs typeface="Calibri"/>
              </a:rPr>
              <a:t>other</a:t>
            </a:r>
            <a:r>
              <a:rPr dirty="0" sz="1100" spc="-5">
                <a:latin typeface="Calibri"/>
                <a:cs typeface="Calibri"/>
              </a:rPr>
              <a:t> than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taking</a:t>
            </a:r>
            <a:r>
              <a:rPr dirty="0" sz="1100">
                <a:latin typeface="Calibri"/>
                <a:cs typeface="Calibri"/>
              </a:rPr>
              <a:t> 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couple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derivatives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doing</a:t>
            </a:r>
            <a:r>
              <a:rPr dirty="0" sz="1100">
                <a:latin typeface="Calibri"/>
                <a:cs typeface="Calibri"/>
              </a:rPr>
              <a:t> some</a:t>
            </a:r>
            <a:r>
              <a:rPr dirty="0" sz="1100" spc="-5">
                <a:latin typeface="Calibri"/>
                <a:cs typeface="Calibri"/>
              </a:rPr>
              <a:t> quick </a:t>
            </a:r>
            <a:r>
              <a:rPr dirty="0" sz="1100" spc="-229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evaluations.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8" name="object 18"/>
          <p:cNvSpPr/>
          <p:nvPr/>
        </p:nvSpPr>
        <p:spPr>
          <a:xfrm>
            <a:off x="2495080" y="8471372"/>
            <a:ext cx="394970" cy="0"/>
          </a:xfrm>
          <a:custGeom>
            <a:avLst/>
            <a:gdLst/>
            <a:ahLst/>
            <a:cxnLst/>
            <a:rect l="l" t="t" r="r" b="b"/>
            <a:pathLst>
              <a:path w="394969" h="0">
                <a:moveTo>
                  <a:pt x="0" y="0"/>
                </a:moveTo>
                <a:lnTo>
                  <a:pt x="394892" y="0"/>
                </a:lnTo>
              </a:path>
            </a:pathLst>
          </a:custGeom>
          <a:ln w="751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9" name="object 19"/>
          <p:cNvSpPr/>
          <p:nvPr/>
        </p:nvSpPr>
        <p:spPr>
          <a:xfrm>
            <a:off x="2501028" y="8911191"/>
            <a:ext cx="394970" cy="0"/>
          </a:xfrm>
          <a:custGeom>
            <a:avLst/>
            <a:gdLst/>
            <a:ahLst/>
            <a:cxnLst/>
            <a:rect l="l" t="t" r="r" b="b"/>
            <a:pathLst>
              <a:path w="394969" h="0">
                <a:moveTo>
                  <a:pt x="0" y="0"/>
                </a:moveTo>
                <a:lnTo>
                  <a:pt x="394892" y="0"/>
                </a:lnTo>
              </a:path>
            </a:pathLst>
          </a:custGeom>
          <a:ln w="751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 txBox="1"/>
          <p:nvPr/>
        </p:nvSpPr>
        <p:spPr>
          <a:xfrm>
            <a:off x="1925341" y="8447994"/>
            <a:ext cx="52069" cy="1308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700" spc="-5" i="1">
                <a:latin typeface="Times New Roman"/>
                <a:cs typeface="Times New Roman"/>
              </a:rPr>
              <a:t>x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4220955" y="8447994"/>
            <a:ext cx="52069" cy="1308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700" spc="-5" i="1">
                <a:latin typeface="Times New Roman"/>
                <a:cs typeface="Times New Roman"/>
              </a:rPr>
              <a:t>x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1929702" y="8887813"/>
            <a:ext cx="52069" cy="1308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700" spc="-5" i="1">
                <a:latin typeface="Times New Roman"/>
                <a:cs typeface="Times New Roman"/>
              </a:rPr>
              <a:t>y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4225316" y="8887813"/>
            <a:ext cx="52069" cy="1308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700" spc="-5" i="1">
                <a:latin typeface="Times New Roman"/>
                <a:cs typeface="Times New Roman"/>
              </a:rPr>
              <a:t>y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1846813" y="7914926"/>
            <a:ext cx="3806190" cy="542290"/>
          </a:xfrm>
          <a:prstGeom prst="rect">
            <a:avLst/>
          </a:prstGeom>
        </p:spPr>
        <p:txBody>
          <a:bodyPr wrap="square" lIns="0" tIns="27305" rIns="0" bIns="0" rtlCol="0" vert="horz">
            <a:spAutoFit/>
          </a:bodyPr>
          <a:lstStyle/>
          <a:p>
            <a:pPr marL="809625" marR="30480" indent="-784860">
              <a:lnSpc>
                <a:spcPct val="117400"/>
              </a:lnSpc>
              <a:spcBef>
                <a:spcPts val="215"/>
              </a:spcBef>
              <a:tabLst>
                <a:tab pos="2299335" algn="l"/>
              </a:tabLst>
            </a:pPr>
            <a:r>
              <a:rPr dirty="0" baseline="4629" sz="1800" spc="-7" i="1">
                <a:latin typeface="Times New Roman"/>
                <a:cs typeface="Times New Roman"/>
              </a:rPr>
              <a:t>f</a:t>
            </a:r>
            <a:r>
              <a:rPr dirty="0" baseline="4629" sz="1800" spc="142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629" sz="1800" spc="7" i="1">
                <a:latin typeface="Times New Roman"/>
                <a:cs typeface="Times New Roman"/>
              </a:rPr>
              <a:t>x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 spc="-284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67">
                <a:latin typeface="Times New Roman"/>
                <a:cs typeface="Times New Roman"/>
              </a:rPr>
              <a:t> </a:t>
            </a:r>
            <a:r>
              <a:rPr dirty="0" baseline="4629" sz="1800" spc="-30">
                <a:latin typeface="Times New Roman"/>
                <a:cs typeface="Times New Roman"/>
              </a:rPr>
              <a:t>l</a:t>
            </a:r>
            <a:r>
              <a:rPr dirty="0" baseline="4629" sz="1800" spc="-7">
                <a:latin typeface="Times New Roman"/>
                <a:cs typeface="Times New Roman"/>
              </a:rPr>
              <a:t>n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629" sz="1800" spc="97">
                <a:latin typeface="Times New Roman"/>
                <a:cs typeface="Times New Roman"/>
              </a:rPr>
              <a:t>2</a:t>
            </a:r>
            <a:r>
              <a:rPr dirty="0" baseline="4629" sz="1800" spc="-7" i="1">
                <a:latin typeface="Times New Roman"/>
                <a:cs typeface="Times New Roman"/>
              </a:rPr>
              <a:t>x</a:t>
            </a:r>
            <a:r>
              <a:rPr dirty="0" baseline="4629" sz="1800" spc="-127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</a:t>
            </a:r>
            <a:r>
              <a:rPr dirty="0" baseline="4629" sz="1800" spc="44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 spc="-284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>
                <a:latin typeface="Times New Roman"/>
                <a:cs typeface="Times New Roman"/>
              </a:rPr>
              <a:t>	</a:t>
            </a:r>
            <a:r>
              <a:rPr dirty="0" baseline="4629" sz="1800" spc="7" i="1">
                <a:latin typeface="Times New Roman"/>
                <a:cs typeface="Times New Roman"/>
              </a:rPr>
              <a:t>z</a:t>
            </a:r>
            <a:r>
              <a:rPr dirty="0" baseline="-15873" sz="1050" spc="-7">
                <a:latin typeface="Times New Roman"/>
                <a:cs typeface="Times New Roman"/>
              </a:rPr>
              <a:t>0</a:t>
            </a:r>
            <a:r>
              <a:rPr dirty="0" baseline="-15873" sz="1050">
                <a:latin typeface="Times New Roman"/>
                <a:cs typeface="Times New Roman"/>
              </a:rPr>
              <a:t> </a:t>
            </a:r>
            <a:r>
              <a:rPr dirty="0" baseline="-15873" sz="1050" spc="67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>
                <a:latin typeface="Times New Roman"/>
                <a:cs typeface="Times New Roman"/>
              </a:rPr>
              <a:t> </a:t>
            </a:r>
            <a:r>
              <a:rPr dirty="0" baseline="4629" sz="1800" spc="-150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f</a:t>
            </a:r>
            <a:r>
              <a:rPr dirty="0" baseline="4629" sz="1800" spc="142" i="1">
                <a:latin typeface="Times New Roman"/>
                <a:cs typeface="Times New Roman"/>
              </a:rPr>
              <a:t> </a:t>
            </a: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629" sz="1800" spc="-15">
                <a:latin typeface="Symbol"/>
                <a:cs typeface="Symbol"/>
              </a:rPr>
              <a:t></a:t>
            </a:r>
            <a:r>
              <a:rPr dirty="0" baseline="4629" sz="1800" spc="-179">
                <a:latin typeface="Times New Roman"/>
                <a:cs typeface="Times New Roman"/>
              </a:rPr>
              <a:t>1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284">
                <a:latin typeface="Times New Roman"/>
                <a:cs typeface="Times New Roman"/>
              </a:rPr>
              <a:t> </a:t>
            </a:r>
            <a:r>
              <a:rPr dirty="0" baseline="4629" sz="1800" spc="30">
                <a:latin typeface="Times New Roman"/>
                <a:cs typeface="Times New Roman"/>
              </a:rPr>
              <a:t>3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67">
                <a:latin typeface="Times New Roman"/>
                <a:cs typeface="Times New Roman"/>
              </a:rPr>
              <a:t> </a:t>
            </a:r>
            <a:r>
              <a:rPr dirty="0" baseline="4629" sz="1800" spc="-30">
                <a:latin typeface="Times New Roman"/>
                <a:cs typeface="Times New Roman"/>
              </a:rPr>
              <a:t>l</a:t>
            </a:r>
            <a:r>
              <a:rPr dirty="0" baseline="4629" sz="1800" spc="-7">
                <a:latin typeface="Times New Roman"/>
                <a:cs typeface="Times New Roman"/>
              </a:rPr>
              <a:t>n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sz="1550" spc="-155">
                <a:latin typeface="Symbol"/>
                <a:cs typeface="Symbol"/>
              </a:rPr>
              <a:t></a:t>
            </a:r>
            <a:r>
              <a:rPr dirty="0" baseline="4629" sz="1800" spc="-60">
                <a:latin typeface="Times New Roman"/>
                <a:cs typeface="Times New Roman"/>
              </a:rPr>
              <a:t>1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67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0  </a:t>
            </a:r>
            <a:r>
              <a:rPr dirty="0" sz="1200" spc="-5">
                <a:latin typeface="Times New Roman"/>
                <a:cs typeface="Times New Roman"/>
              </a:rPr>
              <a:t>2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1872213" y="8308769"/>
            <a:ext cx="3053080" cy="264160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14"/>
              </a:spcBef>
              <a:tabLst>
                <a:tab pos="2295525" algn="l"/>
              </a:tabLst>
            </a:pPr>
            <a:r>
              <a:rPr dirty="0" baseline="4629" sz="1800" spc="-7" i="1">
                <a:latin typeface="Times New Roman"/>
                <a:cs typeface="Times New Roman"/>
              </a:rPr>
              <a:t>f</a:t>
            </a:r>
            <a:r>
              <a:rPr dirty="0" baseline="4629" sz="1800" spc="-7" i="1">
                <a:latin typeface="Times New Roman"/>
                <a:cs typeface="Times New Roman"/>
              </a:rPr>
              <a:t> </a:t>
            </a:r>
            <a:r>
              <a:rPr dirty="0" baseline="4629" sz="1800" spc="82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629" sz="1800" spc="7" i="1">
                <a:latin typeface="Times New Roman"/>
                <a:cs typeface="Times New Roman"/>
              </a:rPr>
              <a:t>x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 spc="-284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>
                <a:latin typeface="Times New Roman"/>
                <a:cs typeface="Times New Roman"/>
              </a:rPr>
              <a:t>	</a:t>
            </a:r>
            <a:r>
              <a:rPr dirty="0" baseline="4629" sz="1800" spc="-7" i="1">
                <a:latin typeface="Times New Roman"/>
                <a:cs typeface="Times New Roman"/>
              </a:rPr>
              <a:t>f</a:t>
            </a:r>
            <a:r>
              <a:rPr dirty="0" baseline="4629" sz="1800" i="1">
                <a:latin typeface="Times New Roman"/>
                <a:cs typeface="Times New Roman"/>
              </a:rPr>
              <a:t> </a:t>
            </a:r>
            <a:r>
              <a:rPr dirty="0" baseline="4629" sz="1800" spc="82" i="1">
                <a:latin typeface="Times New Roman"/>
                <a:cs typeface="Times New Roman"/>
              </a:rPr>
              <a:t> </a:t>
            </a: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629" sz="1800" spc="-15">
                <a:latin typeface="Symbol"/>
                <a:cs typeface="Symbol"/>
              </a:rPr>
              <a:t></a:t>
            </a:r>
            <a:r>
              <a:rPr dirty="0" baseline="4629" sz="1800" spc="-179">
                <a:latin typeface="Times New Roman"/>
                <a:cs typeface="Times New Roman"/>
              </a:rPr>
              <a:t>1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284">
                <a:latin typeface="Times New Roman"/>
                <a:cs typeface="Times New Roman"/>
              </a:rPr>
              <a:t> </a:t>
            </a:r>
            <a:r>
              <a:rPr dirty="0" baseline="4629" sz="1800" spc="30">
                <a:latin typeface="Times New Roman"/>
                <a:cs typeface="Times New Roman"/>
              </a:rPr>
              <a:t>3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2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1872213" y="8748589"/>
            <a:ext cx="603885" cy="264160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14"/>
              </a:spcBef>
            </a:pPr>
            <a:r>
              <a:rPr dirty="0" baseline="4629" sz="1800" spc="-7" i="1">
                <a:latin typeface="Times New Roman"/>
                <a:cs typeface="Times New Roman"/>
              </a:rPr>
              <a:t>f</a:t>
            </a:r>
            <a:r>
              <a:rPr dirty="0" baseline="4629" sz="1800" spc="-7" i="1">
                <a:latin typeface="Times New Roman"/>
                <a:cs typeface="Times New Roman"/>
              </a:rPr>
              <a:t> </a:t>
            </a:r>
            <a:r>
              <a:rPr dirty="0" baseline="4629" sz="1800" spc="15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629" sz="1800" spc="7" i="1">
                <a:latin typeface="Times New Roman"/>
                <a:cs typeface="Times New Roman"/>
              </a:rPr>
              <a:t>x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 spc="-284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endParaRPr baseline="4629" sz="1800">
              <a:latin typeface="Symbol"/>
              <a:cs typeface="Symbol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4167802" y="8748589"/>
            <a:ext cx="746760" cy="264160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14"/>
              </a:spcBef>
            </a:pPr>
            <a:r>
              <a:rPr dirty="0" baseline="4629" sz="1800" spc="-7" i="1">
                <a:latin typeface="Times New Roman"/>
                <a:cs typeface="Times New Roman"/>
              </a:rPr>
              <a:t>f</a:t>
            </a:r>
            <a:r>
              <a:rPr dirty="0" baseline="4629" sz="1800" spc="-7" i="1">
                <a:latin typeface="Times New Roman"/>
                <a:cs typeface="Times New Roman"/>
              </a:rPr>
              <a:t> </a:t>
            </a:r>
            <a:r>
              <a:rPr dirty="0" baseline="4629" sz="1800" spc="150" i="1">
                <a:latin typeface="Times New Roman"/>
                <a:cs typeface="Times New Roman"/>
              </a:rPr>
              <a:t> </a:t>
            </a: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629" sz="1800" spc="-15">
                <a:latin typeface="Symbol"/>
                <a:cs typeface="Symbol"/>
              </a:rPr>
              <a:t></a:t>
            </a:r>
            <a:r>
              <a:rPr dirty="0" baseline="4629" sz="1800" spc="-179">
                <a:latin typeface="Times New Roman"/>
                <a:cs typeface="Times New Roman"/>
              </a:rPr>
              <a:t>1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284">
                <a:latin typeface="Times New Roman"/>
                <a:cs typeface="Times New Roman"/>
              </a:rPr>
              <a:t> </a:t>
            </a:r>
            <a:r>
              <a:rPr dirty="0" baseline="4629" sz="1800" spc="30">
                <a:latin typeface="Times New Roman"/>
                <a:cs typeface="Times New Roman"/>
              </a:rPr>
              <a:t>3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232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1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2504597" y="8420228"/>
            <a:ext cx="393700" cy="690880"/>
          </a:xfrm>
          <a:prstGeom prst="rect">
            <a:avLst/>
          </a:prstGeom>
        </p:spPr>
        <p:txBody>
          <a:bodyPr wrap="square" lIns="0" tIns="55244" rIns="0" bIns="0" rtlCol="0" vert="horz">
            <a:spAutoFit/>
          </a:bodyPr>
          <a:lstStyle/>
          <a:p>
            <a:pPr algn="ctr" marR="10795">
              <a:lnSpc>
                <a:spcPct val="100000"/>
              </a:lnSpc>
              <a:spcBef>
                <a:spcPts val="434"/>
              </a:spcBef>
            </a:pPr>
            <a:r>
              <a:rPr dirty="0" sz="1200" spc="65">
                <a:latin typeface="Times New Roman"/>
                <a:cs typeface="Times New Roman"/>
              </a:rPr>
              <a:t>2</a:t>
            </a:r>
            <a:r>
              <a:rPr dirty="0" sz="1200" spc="-5" i="1">
                <a:latin typeface="Times New Roman"/>
                <a:cs typeface="Times New Roman"/>
              </a:rPr>
              <a:t>x</a:t>
            </a:r>
            <a:r>
              <a:rPr dirty="0" sz="1200" spc="-8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3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y</a:t>
            </a:r>
            <a:endParaRPr sz="12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  <a:spcBef>
                <a:spcPts val="335"/>
              </a:spcBef>
            </a:pPr>
            <a:r>
              <a:rPr dirty="0" sz="1200" spc="-5"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  <a:spcBef>
                <a:spcPts val="250"/>
              </a:spcBef>
            </a:pPr>
            <a:r>
              <a:rPr dirty="0" sz="1200" spc="65">
                <a:latin typeface="Times New Roman"/>
                <a:cs typeface="Times New Roman"/>
              </a:rPr>
              <a:t>2</a:t>
            </a:r>
            <a:r>
              <a:rPr dirty="0" sz="1200" spc="-5" i="1">
                <a:latin typeface="Times New Roman"/>
                <a:cs typeface="Times New Roman"/>
              </a:rPr>
              <a:t>x</a:t>
            </a:r>
            <a:r>
              <a:rPr dirty="0" sz="1200" spc="-8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3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y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914400" y="7068311"/>
            <a:ext cx="5943600" cy="2066925"/>
          </a:xfrm>
          <a:custGeom>
            <a:avLst/>
            <a:gdLst/>
            <a:ahLst/>
            <a:cxnLst/>
            <a:rect l="l" t="t" r="r" b="b"/>
            <a:pathLst>
              <a:path w="5943600" h="2066925">
                <a:moveTo>
                  <a:pt x="5943600" y="0"/>
                </a:moveTo>
                <a:lnTo>
                  <a:pt x="5937516" y="0"/>
                </a:lnTo>
                <a:lnTo>
                  <a:pt x="5937504" y="6096"/>
                </a:lnTo>
                <a:lnTo>
                  <a:pt x="5937504" y="2060448"/>
                </a:lnTo>
                <a:lnTo>
                  <a:pt x="6096" y="2060448"/>
                </a:lnTo>
                <a:lnTo>
                  <a:pt x="6096" y="6096"/>
                </a:lnTo>
                <a:lnTo>
                  <a:pt x="5937504" y="6096"/>
                </a:lnTo>
                <a:lnTo>
                  <a:pt x="5937504" y="0"/>
                </a:lnTo>
                <a:lnTo>
                  <a:pt x="6096" y="0"/>
                </a:lnTo>
                <a:lnTo>
                  <a:pt x="0" y="0"/>
                </a:lnTo>
                <a:lnTo>
                  <a:pt x="0" y="6083"/>
                </a:lnTo>
                <a:lnTo>
                  <a:pt x="0" y="2060448"/>
                </a:lnTo>
                <a:lnTo>
                  <a:pt x="0" y="2066544"/>
                </a:lnTo>
                <a:lnTo>
                  <a:pt x="6096" y="2066544"/>
                </a:lnTo>
                <a:lnTo>
                  <a:pt x="5937504" y="2066544"/>
                </a:lnTo>
                <a:lnTo>
                  <a:pt x="5943600" y="2066544"/>
                </a:lnTo>
                <a:lnTo>
                  <a:pt x="5943600" y="2060448"/>
                </a:lnTo>
                <a:lnTo>
                  <a:pt x="5943600" y="6096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73327" y="1070863"/>
            <a:ext cx="1942464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plane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then,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909378" y="1160612"/>
            <a:ext cx="1649095" cy="543560"/>
          </a:xfrm>
          <a:prstGeom prst="rect">
            <a:avLst/>
          </a:prstGeom>
        </p:spPr>
        <p:txBody>
          <a:bodyPr wrap="square" lIns="0" tIns="6985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550"/>
              </a:spcBef>
            </a:pPr>
            <a:r>
              <a:rPr dirty="0" baseline="4629" sz="1800" spc="-7" i="1">
                <a:latin typeface="Times New Roman"/>
                <a:cs typeface="Times New Roman"/>
              </a:rPr>
              <a:t>z</a:t>
            </a:r>
            <a:r>
              <a:rPr dirty="0" baseline="4629" sz="1800" spc="-82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-172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0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2</a:t>
            </a:r>
            <a:r>
              <a:rPr dirty="0" baseline="4629" sz="1800" spc="-284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x</a:t>
            </a:r>
            <a:r>
              <a:rPr dirty="0" baseline="4629" sz="1800" spc="-127" i="1">
                <a:latin typeface="Times New Roman"/>
                <a:cs typeface="Times New Roman"/>
              </a:rPr>
              <a:t> </a:t>
            </a:r>
            <a:r>
              <a:rPr dirty="0" baseline="4629" sz="1800" spc="135">
                <a:latin typeface="Symbol"/>
                <a:cs typeface="Symbol"/>
              </a:rPr>
              <a:t></a:t>
            </a:r>
            <a:r>
              <a:rPr dirty="0" baseline="4629" sz="1800" spc="-52">
                <a:latin typeface="Times New Roman"/>
                <a:cs typeface="Times New Roman"/>
              </a:rPr>
              <a:t>1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20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-179">
                <a:latin typeface="Times New Roman"/>
                <a:cs typeface="Times New Roman"/>
              </a:rPr>
              <a:t> </a:t>
            </a:r>
            <a:r>
              <a:rPr dirty="0" sz="1550" spc="-155">
                <a:latin typeface="Symbol"/>
                <a:cs typeface="Symbol"/>
              </a:rPr>
              <a:t></a:t>
            </a:r>
            <a:r>
              <a:rPr dirty="0" baseline="4629" sz="1800" spc="-52">
                <a:latin typeface="Times New Roman"/>
                <a:cs typeface="Times New Roman"/>
              </a:rPr>
              <a:t>1</a:t>
            </a:r>
            <a:r>
              <a:rPr dirty="0" sz="1550" spc="-10">
                <a:latin typeface="Symbol"/>
                <a:cs typeface="Symbol"/>
              </a:rPr>
              <a:t>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17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97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baseline="4629" sz="1800" spc="37">
                <a:latin typeface="Times New Roman"/>
                <a:cs typeface="Times New Roman"/>
              </a:rPr>
              <a:t>3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  <a:p>
            <a:pPr marL="219710">
              <a:lnSpc>
                <a:spcPct val="100000"/>
              </a:lnSpc>
              <a:spcBef>
                <a:spcPts val="330"/>
              </a:spcBef>
            </a:pPr>
            <a:r>
              <a:rPr dirty="0" sz="1200" spc="-5" i="1">
                <a:latin typeface="Times New Roman"/>
                <a:cs typeface="Times New Roman"/>
              </a:rPr>
              <a:t>z</a:t>
            </a:r>
            <a:r>
              <a:rPr dirty="0" sz="1200" spc="2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75">
                <a:latin typeface="Times New Roman"/>
                <a:cs typeface="Times New Roman"/>
              </a:rPr>
              <a:t>2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8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3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spc="-65" i="1">
                <a:latin typeface="Times New Roman"/>
                <a:cs typeface="Times New Roman"/>
              </a:rPr>
              <a:t> </a:t>
            </a:r>
            <a:r>
              <a:rPr dirty="0" sz="1200" spc="70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914400" y="914399"/>
            <a:ext cx="5943600" cy="810895"/>
          </a:xfrm>
          <a:custGeom>
            <a:avLst/>
            <a:gdLst/>
            <a:ahLst/>
            <a:cxnLst/>
            <a:rect l="l" t="t" r="r" b="b"/>
            <a:pathLst>
              <a:path w="5943600" h="810894">
                <a:moveTo>
                  <a:pt x="5943600" y="0"/>
                </a:moveTo>
                <a:lnTo>
                  <a:pt x="5937516" y="0"/>
                </a:lnTo>
                <a:lnTo>
                  <a:pt x="5937504" y="6096"/>
                </a:lnTo>
                <a:lnTo>
                  <a:pt x="5937504" y="804672"/>
                </a:lnTo>
                <a:lnTo>
                  <a:pt x="6096" y="804672"/>
                </a:lnTo>
                <a:lnTo>
                  <a:pt x="6096" y="6096"/>
                </a:lnTo>
                <a:lnTo>
                  <a:pt x="5937504" y="6096"/>
                </a:lnTo>
                <a:lnTo>
                  <a:pt x="5937504" y="0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lnTo>
                  <a:pt x="0" y="804672"/>
                </a:lnTo>
                <a:lnTo>
                  <a:pt x="0" y="810768"/>
                </a:lnTo>
                <a:lnTo>
                  <a:pt x="6096" y="810768"/>
                </a:lnTo>
                <a:lnTo>
                  <a:pt x="5937504" y="810768"/>
                </a:lnTo>
                <a:lnTo>
                  <a:pt x="5943600" y="810768"/>
                </a:lnTo>
                <a:lnTo>
                  <a:pt x="5943600" y="804672"/>
                </a:lnTo>
                <a:lnTo>
                  <a:pt x="5943600" y="6096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863557" y="1875481"/>
            <a:ext cx="6038850" cy="187833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50800">
              <a:lnSpc>
                <a:spcPts val="1265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One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nice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tangent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planes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way</a:t>
            </a:r>
            <a:r>
              <a:rPr dirty="0" sz="1100">
                <a:latin typeface="Calibri"/>
                <a:cs typeface="Calibri"/>
              </a:rPr>
              <a:t> to </a:t>
            </a:r>
            <a:r>
              <a:rPr dirty="0" sz="1100" spc="-5">
                <a:latin typeface="Calibri"/>
                <a:cs typeface="Calibri"/>
              </a:rPr>
              <a:t>approximate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surface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near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endParaRPr sz="1100">
              <a:latin typeface="Calibri"/>
              <a:cs typeface="Calibri"/>
            </a:endParaRPr>
          </a:p>
          <a:p>
            <a:pPr marL="50800" marR="43180">
              <a:lnSpc>
                <a:spcPts val="1660"/>
              </a:lnSpc>
              <a:spcBef>
                <a:spcPts val="220"/>
              </a:spcBef>
            </a:pPr>
            <a:r>
              <a:rPr dirty="0" baseline="5050" sz="1650">
                <a:latin typeface="Calibri"/>
                <a:cs typeface="Calibri"/>
              </a:rPr>
              <a:t>we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are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near </a:t>
            </a:r>
            <a:r>
              <a:rPr dirty="0" baseline="5050" sz="1650">
                <a:latin typeface="Calibri"/>
                <a:cs typeface="Calibri"/>
              </a:rPr>
              <a:t>to the</a:t>
            </a:r>
            <a:r>
              <a:rPr dirty="0" baseline="5050" sz="1650" spc="-7">
                <a:latin typeface="Calibri"/>
                <a:cs typeface="Calibri"/>
              </a:rPr>
              <a:t> point</a:t>
            </a:r>
            <a:r>
              <a:rPr dirty="0" baseline="5050" sz="1650" spc="232">
                <a:latin typeface="Calibri"/>
                <a:cs typeface="Calibri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240">
                <a:latin typeface="Times New Roman"/>
                <a:cs typeface="Times New Roman"/>
              </a:rPr>
              <a:t> </a:t>
            </a:r>
            <a:r>
              <a:rPr dirty="0" baseline="4629" sz="1800" spc="-22" i="1">
                <a:latin typeface="Times New Roman"/>
                <a:cs typeface="Times New Roman"/>
              </a:rPr>
              <a:t>x</a:t>
            </a:r>
            <a:r>
              <a:rPr dirty="0" baseline="-19841" sz="1050" spc="-22">
                <a:latin typeface="Times New Roman"/>
                <a:cs typeface="Times New Roman"/>
              </a:rPr>
              <a:t>0</a:t>
            </a:r>
            <a:r>
              <a:rPr dirty="0" baseline="-19841" sz="1050" spc="-89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52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-19841" sz="1050" spc="-7">
                <a:latin typeface="Times New Roman"/>
                <a:cs typeface="Times New Roman"/>
              </a:rPr>
              <a:t>0</a:t>
            </a:r>
            <a:r>
              <a:rPr dirty="0" baseline="-19841" sz="1050" spc="37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50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then</a:t>
            </a:r>
            <a:r>
              <a:rPr dirty="0" baseline="5050" sz="1650">
                <a:latin typeface="Calibri"/>
                <a:cs typeface="Calibri"/>
              </a:rPr>
              <a:t> the</a:t>
            </a:r>
            <a:r>
              <a:rPr dirty="0" baseline="5050" sz="1650" spc="22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tangent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plane should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nearly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approximate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-7">
                <a:latin typeface="Calibri"/>
                <a:cs typeface="Calibri"/>
              </a:rPr>
              <a:t> function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15">
                <a:latin typeface="Calibri"/>
                <a:cs typeface="Calibri"/>
              </a:rPr>
              <a:t>at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that </a:t>
            </a:r>
            <a:r>
              <a:rPr dirty="0" baseline="5050" sz="1650" spc="-352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Because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define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 b="1">
                <a:latin typeface="Calibri"/>
                <a:cs typeface="Calibri"/>
              </a:rPr>
              <a:t>linear</a:t>
            </a:r>
            <a:r>
              <a:rPr dirty="0" sz="1100" spc="5" b="1">
                <a:latin typeface="Calibri"/>
                <a:cs typeface="Calibri"/>
              </a:rPr>
              <a:t> </a:t>
            </a:r>
            <a:r>
              <a:rPr dirty="0" sz="1100" spc="-5" b="1">
                <a:latin typeface="Calibri"/>
                <a:cs typeface="Calibri"/>
              </a:rPr>
              <a:t>approximation</a:t>
            </a:r>
            <a:r>
              <a:rPr dirty="0" sz="1100" spc="-10" b="1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be,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900">
              <a:latin typeface="Calibri"/>
              <a:cs typeface="Calibri"/>
            </a:endParaRPr>
          </a:p>
          <a:p>
            <a:pPr algn="ctr" marR="436245">
              <a:lnSpc>
                <a:spcPct val="100000"/>
              </a:lnSpc>
            </a:pPr>
            <a:r>
              <a:rPr dirty="0" baseline="4629" sz="1800" spc="-7" i="1">
                <a:latin typeface="Times New Roman"/>
                <a:cs typeface="Times New Roman"/>
              </a:rPr>
              <a:t>L</a:t>
            </a:r>
            <a:r>
              <a:rPr dirty="0" baseline="4629" sz="1800" spc="-247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4629" sz="1800" spc="15" i="1">
                <a:latin typeface="Times New Roman"/>
                <a:cs typeface="Times New Roman"/>
              </a:rPr>
              <a:t>x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284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3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>
                <a:latin typeface="Times New Roman"/>
                <a:cs typeface="Times New Roman"/>
              </a:rPr>
              <a:t> </a:t>
            </a:r>
            <a:r>
              <a:rPr dirty="0" baseline="4629" sz="1800" spc="-15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f</a:t>
            </a:r>
            <a:r>
              <a:rPr dirty="0" baseline="4629" sz="1800" spc="142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4629" sz="1800" spc="-30" i="1">
                <a:latin typeface="Times New Roman"/>
                <a:cs typeface="Times New Roman"/>
              </a:rPr>
              <a:t>x</a:t>
            </a:r>
            <a:r>
              <a:rPr dirty="0" baseline="-19841" sz="1050" spc="-7">
                <a:latin typeface="Times New Roman"/>
                <a:cs typeface="Times New Roman"/>
              </a:rPr>
              <a:t>0</a:t>
            </a:r>
            <a:r>
              <a:rPr dirty="0" baseline="-19841" sz="1050" spc="-89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-19841" sz="1050" spc="-7">
                <a:latin typeface="Times New Roman"/>
                <a:cs typeface="Times New Roman"/>
              </a:rPr>
              <a:t>0</a:t>
            </a:r>
            <a:r>
              <a:rPr dirty="0" baseline="-19841" sz="1050" spc="30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21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217">
                <a:latin typeface="Times New Roman"/>
                <a:cs typeface="Times New Roman"/>
              </a:rPr>
              <a:t> </a:t>
            </a:r>
            <a:r>
              <a:rPr dirty="0" baseline="4629" sz="1800" spc="127" i="1">
                <a:latin typeface="Times New Roman"/>
                <a:cs typeface="Times New Roman"/>
              </a:rPr>
              <a:t>f</a:t>
            </a:r>
            <a:r>
              <a:rPr dirty="0" baseline="-19841" sz="1050" spc="-7" i="1">
                <a:latin typeface="Times New Roman"/>
                <a:cs typeface="Times New Roman"/>
              </a:rPr>
              <a:t>x</a:t>
            </a:r>
            <a:r>
              <a:rPr dirty="0" baseline="-19841" sz="1050" i="1">
                <a:latin typeface="Times New Roman"/>
                <a:cs typeface="Times New Roman"/>
              </a:rPr>
              <a:t> </a:t>
            </a:r>
            <a:r>
              <a:rPr dirty="0" baseline="-19841" sz="1050" spc="-135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4629" sz="1800" spc="-30" i="1">
                <a:latin typeface="Times New Roman"/>
                <a:cs typeface="Times New Roman"/>
              </a:rPr>
              <a:t>x</a:t>
            </a:r>
            <a:r>
              <a:rPr dirty="0" baseline="-19841" sz="1050" spc="-7">
                <a:latin typeface="Times New Roman"/>
                <a:cs typeface="Times New Roman"/>
              </a:rPr>
              <a:t>0</a:t>
            </a:r>
            <a:r>
              <a:rPr dirty="0" baseline="-19841" sz="1050" spc="-89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-19841" sz="1050" spc="-7">
                <a:latin typeface="Times New Roman"/>
                <a:cs typeface="Times New Roman"/>
              </a:rPr>
              <a:t>0</a:t>
            </a:r>
            <a:r>
              <a:rPr dirty="0" baseline="-19841" sz="1050" spc="30">
                <a:latin typeface="Times New Roman"/>
                <a:cs typeface="Times New Roman"/>
              </a:rPr>
              <a:t> </a:t>
            </a:r>
            <a:r>
              <a:rPr dirty="0" sz="1600" spc="-25">
                <a:latin typeface="Symbol"/>
                <a:cs typeface="Symbol"/>
              </a:rPr>
              <a:t>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x</a:t>
            </a:r>
            <a:r>
              <a:rPr dirty="0" baseline="4629" sz="1800" spc="-127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-67">
                <a:latin typeface="Times New Roman"/>
                <a:cs typeface="Times New Roman"/>
              </a:rPr>
              <a:t> </a:t>
            </a:r>
            <a:r>
              <a:rPr dirty="0" baseline="4629" sz="1800" spc="-30" i="1">
                <a:latin typeface="Times New Roman"/>
                <a:cs typeface="Times New Roman"/>
              </a:rPr>
              <a:t>x</a:t>
            </a:r>
            <a:r>
              <a:rPr dirty="0" baseline="-19841" sz="1050" spc="-7">
                <a:latin typeface="Times New Roman"/>
                <a:cs typeface="Times New Roman"/>
              </a:rPr>
              <a:t>0</a:t>
            </a:r>
            <a:r>
              <a:rPr dirty="0" baseline="-19841" sz="1050" spc="30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21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217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f</a:t>
            </a:r>
            <a:r>
              <a:rPr dirty="0" baseline="4629" sz="1800" spc="-270" i="1">
                <a:latin typeface="Times New Roman"/>
                <a:cs typeface="Times New Roman"/>
              </a:rPr>
              <a:t> </a:t>
            </a:r>
            <a:r>
              <a:rPr dirty="0" baseline="-19841" sz="1050" spc="-7" i="1">
                <a:latin typeface="Times New Roman"/>
                <a:cs typeface="Times New Roman"/>
              </a:rPr>
              <a:t>y</a:t>
            </a:r>
            <a:r>
              <a:rPr dirty="0" baseline="-19841" sz="1050" i="1">
                <a:latin typeface="Times New Roman"/>
                <a:cs typeface="Times New Roman"/>
              </a:rPr>
              <a:t> </a:t>
            </a:r>
            <a:r>
              <a:rPr dirty="0" baseline="-19841" sz="1050" spc="-112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4629" sz="1800" spc="-30" i="1">
                <a:latin typeface="Times New Roman"/>
                <a:cs typeface="Times New Roman"/>
              </a:rPr>
              <a:t>x</a:t>
            </a:r>
            <a:r>
              <a:rPr dirty="0" baseline="-19841" sz="1050" spc="-7">
                <a:latin typeface="Times New Roman"/>
                <a:cs typeface="Times New Roman"/>
              </a:rPr>
              <a:t>0</a:t>
            </a:r>
            <a:r>
              <a:rPr dirty="0" baseline="-19841" sz="1050" spc="-89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-19841" sz="1050" spc="-7">
                <a:latin typeface="Times New Roman"/>
                <a:cs typeface="Times New Roman"/>
              </a:rPr>
              <a:t>0</a:t>
            </a:r>
            <a:r>
              <a:rPr dirty="0" baseline="-19841" sz="1050" spc="30">
                <a:latin typeface="Times New Roman"/>
                <a:cs typeface="Times New Roman"/>
              </a:rPr>
              <a:t> </a:t>
            </a:r>
            <a:r>
              <a:rPr dirty="0" sz="1600" spc="-25">
                <a:latin typeface="Symbol"/>
                <a:cs typeface="Symbol"/>
              </a:rPr>
              <a:t>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19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97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1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-19841" sz="1050" spc="-7">
                <a:latin typeface="Times New Roman"/>
                <a:cs typeface="Times New Roman"/>
              </a:rPr>
              <a:t>0</a:t>
            </a:r>
            <a:r>
              <a:rPr dirty="0" baseline="-19841" sz="1050" spc="30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endParaRPr sz="1600">
              <a:latin typeface="Symbol"/>
              <a:cs typeface="Symbol"/>
            </a:endParaRPr>
          </a:p>
          <a:p>
            <a:pPr marL="50800">
              <a:lnSpc>
                <a:spcPct val="100000"/>
              </a:lnSpc>
              <a:spcBef>
                <a:spcPts val="1450"/>
              </a:spcBef>
            </a:pPr>
            <a:r>
              <a:rPr dirty="0" baseline="5050" sz="1650" spc="-7">
                <a:latin typeface="Calibri"/>
                <a:cs typeface="Calibri"/>
              </a:rPr>
              <a:t>and as</a:t>
            </a:r>
            <a:r>
              <a:rPr dirty="0" baseline="5050" sz="1650">
                <a:latin typeface="Calibri"/>
                <a:cs typeface="Calibri"/>
              </a:rPr>
              <a:t> long</a:t>
            </a:r>
            <a:r>
              <a:rPr dirty="0" baseline="5050" sz="1650" spc="-7">
                <a:latin typeface="Calibri"/>
                <a:cs typeface="Calibri"/>
              </a:rPr>
              <a:t> as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we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are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“near”</a:t>
            </a:r>
            <a:r>
              <a:rPr dirty="0" baseline="5050" sz="1650" spc="225">
                <a:latin typeface="Calibri"/>
                <a:cs typeface="Calibri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4629" sz="1800" spc="-22" i="1">
                <a:latin typeface="Times New Roman"/>
                <a:cs typeface="Times New Roman"/>
              </a:rPr>
              <a:t>x</a:t>
            </a:r>
            <a:r>
              <a:rPr dirty="0" baseline="-15873" sz="1050" spc="-22">
                <a:latin typeface="Times New Roman"/>
                <a:cs typeface="Times New Roman"/>
              </a:rPr>
              <a:t>0</a:t>
            </a:r>
            <a:r>
              <a:rPr dirty="0" baseline="-15873" sz="1050" spc="-89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-15873" sz="1050" spc="-7">
                <a:latin typeface="Times New Roman"/>
                <a:cs typeface="Times New Roman"/>
              </a:rPr>
              <a:t>0</a:t>
            </a:r>
            <a:r>
              <a:rPr dirty="0" baseline="-15873" sz="1050" spc="30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40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then</a:t>
            </a:r>
            <a:r>
              <a:rPr dirty="0" baseline="5050" sz="1650" spc="-7">
                <a:latin typeface="Calibri"/>
                <a:cs typeface="Calibri"/>
              </a:rPr>
              <a:t> we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should </a:t>
            </a:r>
            <a:r>
              <a:rPr dirty="0" baseline="5050" sz="1650">
                <a:latin typeface="Calibri"/>
                <a:cs typeface="Calibri"/>
              </a:rPr>
              <a:t>have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that,</a:t>
            </a:r>
            <a:endParaRPr baseline="5050" sz="1650">
              <a:latin typeface="Calibri"/>
              <a:cs typeface="Calibri"/>
            </a:endParaRPr>
          </a:p>
          <a:p>
            <a:pPr algn="ctr" marR="418465">
              <a:lnSpc>
                <a:spcPct val="100000"/>
              </a:lnSpc>
              <a:spcBef>
                <a:spcPts val="1455"/>
              </a:spcBef>
            </a:pPr>
            <a:r>
              <a:rPr dirty="0" baseline="4629" sz="1800" spc="-7" i="1">
                <a:latin typeface="Times New Roman"/>
                <a:cs typeface="Times New Roman"/>
              </a:rPr>
              <a:t>f</a:t>
            </a:r>
            <a:r>
              <a:rPr dirty="0" baseline="4629" sz="1800" spc="142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x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 spc="-277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40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</a:t>
            </a:r>
            <a:r>
              <a:rPr dirty="0" baseline="4629" sz="1800" spc="22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L</a:t>
            </a:r>
            <a:r>
              <a:rPr dirty="0" baseline="4629" sz="1800" spc="-247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24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x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 spc="-284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40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307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f</a:t>
            </a:r>
            <a:r>
              <a:rPr dirty="0" baseline="4629" sz="1800" spc="142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4629" sz="1800" spc="-22" i="1">
                <a:latin typeface="Times New Roman"/>
                <a:cs typeface="Times New Roman"/>
              </a:rPr>
              <a:t>x</a:t>
            </a:r>
            <a:r>
              <a:rPr dirty="0" baseline="-19841" sz="1050" spc="-22">
                <a:latin typeface="Times New Roman"/>
                <a:cs typeface="Times New Roman"/>
              </a:rPr>
              <a:t>0</a:t>
            </a:r>
            <a:r>
              <a:rPr dirty="0" baseline="-19841" sz="1050" spc="-82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-19841" sz="1050" spc="-7">
                <a:latin typeface="Times New Roman"/>
                <a:cs typeface="Times New Roman"/>
              </a:rPr>
              <a:t>0</a:t>
            </a:r>
            <a:r>
              <a:rPr dirty="0" baseline="-19841" sz="1050" spc="30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210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</a:t>
            </a:r>
            <a:r>
              <a:rPr dirty="0" baseline="4629" sz="1800" spc="225">
                <a:latin typeface="Times New Roman"/>
                <a:cs typeface="Times New Roman"/>
              </a:rPr>
              <a:t> </a:t>
            </a:r>
            <a:r>
              <a:rPr dirty="0" baseline="4629" sz="1800" spc="60" i="1">
                <a:latin typeface="Times New Roman"/>
                <a:cs typeface="Times New Roman"/>
              </a:rPr>
              <a:t>f</a:t>
            </a:r>
            <a:r>
              <a:rPr dirty="0" baseline="-19841" sz="1050" spc="60" i="1">
                <a:latin typeface="Times New Roman"/>
                <a:cs typeface="Times New Roman"/>
              </a:rPr>
              <a:t>x</a:t>
            </a:r>
            <a:r>
              <a:rPr dirty="0" baseline="-19841" sz="1050" spc="127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4629" sz="1800" spc="-22" i="1">
                <a:latin typeface="Times New Roman"/>
                <a:cs typeface="Times New Roman"/>
              </a:rPr>
              <a:t>x</a:t>
            </a:r>
            <a:r>
              <a:rPr dirty="0" baseline="-19841" sz="1050" spc="-22">
                <a:latin typeface="Times New Roman"/>
                <a:cs typeface="Times New Roman"/>
              </a:rPr>
              <a:t>0</a:t>
            </a:r>
            <a:r>
              <a:rPr dirty="0" baseline="-19841" sz="1050" spc="-89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52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-19841" sz="1050" spc="-7">
                <a:latin typeface="Times New Roman"/>
                <a:cs typeface="Times New Roman"/>
              </a:rPr>
              <a:t>0</a:t>
            </a:r>
            <a:r>
              <a:rPr dirty="0" baseline="-19841" sz="1050" spc="30">
                <a:latin typeface="Times New Roman"/>
                <a:cs typeface="Times New Roman"/>
              </a:rPr>
              <a:t> </a:t>
            </a:r>
            <a:r>
              <a:rPr dirty="0" sz="1600" spc="-85">
                <a:latin typeface="Symbol"/>
                <a:cs typeface="Symbol"/>
              </a:rPr>
              <a:t>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x</a:t>
            </a:r>
            <a:r>
              <a:rPr dirty="0" baseline="4629" sz="1800" spc="-127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spc="-22" i="1">
                <a:latin typeface="Times New Roman"/>
                <a:cs typeface="Times New Roman"/>
              </a:rPr>
              <a:t>x</a:t>
            </a:r>
            <a:r>
              <a:rPr dirty="0" baseline="-19841" sz="1050" spc="-22">
                <a:latin typeface="Times New Roman"/>
                <a:cs typeface="Times New Roman"/>
              </a:rPr>
              <a:t>0</a:t>
            </a:r>
            <a:r>
              <a:rPr dirty="0" baseline="-19841" sz="1050" spc="22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210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</a:t>
            </a:r>
            <a:r>
              <a:rPr dirty="0" baseline="4629" sz="1800" spc="225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f</a:t>
            </a:r>
            <a:r>
              <a:rPr dirty="0" baseline="4629" sz="1800" spc="-270" i="1">
                <a:latin typeface="Times New Roman"/>
                <a:cs typeface="Times New Roman"/>
              </a:rPr>
              <a:t> </a:t>
            </a:r>
            <a:r>
              <a:rPr dirty="0" baseline="-19841" sz="1050" spc="-7" i="1">
                <a:latin typeface="Times New Roman"/>
                <a:cs typeface="Times New Roman"/>
              </a:rPr>
              <a:t>y</a:t>
            </a:r>
            <a:r>
              <a:rPr dirty="0" baseline="-19841" sz="1050" spc="142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4629" sz="1800" spc="-22" i="1">
                <a:latin typeface="Times New Roman"/>
                <a:cs typeface="Times New Roman"/>
              </a:rPr>
              <a:t>x</a:t>
            </a:r>
            <a:r>
              <a:rPr dirty="0" baseline="-19841" sz="1050" spc="-22">
                <a:latin typeface="Times New Roman"/>
                <a:cs typeface="Times New Roman"/>
              </a:rPr>
              <a:t>0</a:t>
            </a:r>
            <a:r>
              <a:rPr dirty="0" baseline="-19841" sz="1050" spc="-89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52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-19841" sz="1050" spc="-7">
                <a:latin typeface="Times New Roman"/>
                <a:cs typeface="Times New Roman"/>
              </a:rPr>
              <a:t>0</a:t>
            </a:r>
            <a:r>
              <a:rPr dirty="0" baseline="-19841" sz="1050" spc="22">
                <a:latin typeface="Times New Roman"/>
                <a:cs typeface="Times New Roman"/>
              </a:rPr>
              <a:t> </a:t>
            </a:r>
            <a:r>
              <a:rPr dirty="0" sz="1600" spc="-85">
                <a:latin typeface="Symbol"/>
                <a:cs typeface="Symbol"/>
              </a:rPr>
              <a:t></a:t>
            </a:r>
            <a:r>
              <a:rPr dirty="0" sz="1600" spc="-185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 spc="-97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22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-19841" sz="1050" spc="-7">
                <a:latin typeface="Times New Roman"/>
                <a:cs typeface="Times New Roman"/>
              </a:rPr>
              <a:t>0</a:t>
            </a:r>
            <a:r>
              <a:rPr dirty="0" baseline="-19841" sz="1050" spc="22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endParaRPr sz="1600">
              <a:latin typeface="Symbol"/>
              <a:cs typeface="Symbo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060315" y="4184141"/>
            <a:ext cx="158115" cy="0"/>
          </a:xfrm>
          <a:custGeom>
            <a:avLst/>
            <a:gdLst/>
            <a:ahLst/>
            <a:cxnLst/>
            <a:rect l="l" t="t" r="r" b="b"/>
            <a:pathLst>
              <a:path w="158114" h="0">
                <a:moveTo>
                  <a:pt x="0" y="0"/>
                </a:moveTo>
                <a:lnTo>
                  <a:pt x="157556" y="0"/>
                </a:lnTo>
              </a:path>
            </a:pathLst>
          </a:custGeom>
          <a:ln w="7543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4363130" y="4184141"/>
            <a:ext cx="167640" cy="0"/>
          </a:xfrm>
          <a:custGeom>
            <a:avLst/>
            <a:gdLst/>
            <a:ahLst/>
            <a:cxnLst/>
            <a:rect l="l" t="t" r="r" b="b"/>
            <a:pathLst>
              <a:path w="167639" h="0">
                <a:moveTo>
                  <a:pt x="0" y="0"/>
                </a:moveTo>
                <a:lnTo>
                  <a:pt x="167081" y="0"/>
                </a:lnTo>
              </a:path>
            </a:pathLst>
          </a:custGeom>
          <a:ln w="7543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/>
          <p:nvPr/>
        </p:nvSpPr>
        <p:spPr>
          <a:xfrm>
            <a:off x="4151994" y="3957129"/>
            <a:ext cx="571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464330" y="3957129"/>
            <a:ext cx="571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056743" y="4176203"/>
            <a:ext cx="44069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  <a:tabLst>
                <a:tab pos="351155" algn="l"/>
              </a:tabLst>
            </a:pPr>
            <a:r>
              <a:rPr dirty="0" sz="1200">
                <a:latin typeface="Times New Roman"/>
                <a:cs typeface="Times New Roman"/>
              </a:rPr>
              <a:t>16	9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960627" y="4057140"/>
            <a:ext cx="322262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00"/>
              </a:spcBef>
            </a:pPr>
            <a:r>
              <a:rPr dirty="0" sz="1200" spc="-5" b="1" i="1">
                <a:latin typeface="Times New Roman"/>
                <a:cs typeface="Times New Roman"/>
              </a:rPr>
              <a:t>Example </a:t>
            </a:r>
            <a:r>
              <a:rPr dirty="0" sz="1200" b="1" i="1">
                <a:latin typeface="Times New Roman"/>
                <a:cs typeface="Times New Roman"/>
              </a:rPr>
              <a:t>2</a:t>
            </a:r>
            <a:r>
              <a:rPr dirty="0" sz="1200" spc="320" b="1" i="1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Find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linear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approximation to</a:t>
            </a:r>
            <a:r>
              <a:rPr dirty="0" sz="1100" spc="240">
                <a:latin typeface="Calibri"/>
                <a:cs typeface="Calibri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z</a:t>
            </a:r>
            <a:r>
              <a:rPr dirty="0" sz="1200" spc="2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5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3</a:t>
            </a:r>
            <a:r>
              <a:rPr dirty="0" sz="1200" spc="-15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70">
                <a:latin typeface="Times New Roman"/>
                <a:cs typeface="Times New Roman"/>
              </a:rPr>
              <a:t> </a:t>
            </a:r>
            <a:r>
              <a:rPr dirty="0" baseline="34722" sz="1800" i="1">
                <a:latin typeface="Times New Roman"/>
                <a:cs typeface="Times New Roman"/>
              </a:rPr>
              <a:t>x</a:t>
            </a:r>
            <a:endParaRPr baseline="34722" sz="180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4223460" y="3961096"/>
            <a:ext cx="26987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63195" indent="-138430">
              <a:lnSpc>
                <a:spcPct val="100000"/>
              </a:lnSpc>
              <a:spcBef>
                <a:spcPts val="100"/>
              </a:spcBef>
              <a:buFont typeface="Symbol"/>
              <a:buChar char=""/>
              <a:tabLst>
                <a:tab pos="163830" algn="l"/>
              </a:tabLst>
            </a:pPr>
            <a:r>
              <a:rPr dirty="0" sz="1200" i="1">
                <a:latin typeface="Times New Roman"/>
                <a:cs typeface="Times New Roman"/>
              </a:rPr>
              <a:t>y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4590251" y="4016922"/>
            <a:ext cx="641350" cy="26797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baseline="5050" sz="1650" spc="-7">
                <a:latin typeface="Calibri"/>
                <a:cs typeface="Calibri"/>
              </a:rPr>
              <a:t>a</a:t>
            </a:r>
            <a:r>
              <a:rPr dirty="0" baseline="5050" sz="1650">
                <a:latin typeface="Calibri"/>
                <a:cs typeface="Calibri"/>
              </a:rPr>
              <a:t>t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157">
                <a:latin typeface="Calibri"/>
                <a:cs typeface="Calibri"/>
              </a:rPr>
              <a:t> </a:t>
            </a:r>
            <a:r>
              <a:rPr dirty="0" sz="1600" spc="-40">
                <a:latin typeface="Symbol"/>
                <a:cs typeface="Symbol"/>
              </a:rPr>
              <a:t>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-30">
                <a:latin typeface="Times New Roman"/>
                <a:cs typeface="Times New Roman"/>
              </a:rPr>
              <a:t>4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284">
                <a:latin typeface="Times New Roman"/>
                <a:cs typeface="Times New Roman"/>
              </a:rPr>
              <a:t> </a:t>
            </a:r>
            <a:r>
              <a:rPr dirty="0" baseline="4629" sz="1800" spc="37">
                <a:latin typeface="Times New Roman"/>
                <a:cs typeface="Times New Roman"/>
              </a:rPr>
              <a:t>3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215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.</a:t>
            </a:r>
            <a:endParaRPr baseline="5050" sz="1650">
              <a:latin typeface="Calibri"/>
              <a:cs typeface="Calibri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2740548" y="5110508"/>
            <a:ext cx="157480" cy="0"/>
          </a:xfrm>
          <a:custGeom>
            <a:avLst/>
            <a:gdLst/>
            <a:ahLst/>
            <a:cxnLst/>
            <a:rect l="l" t="t" r="r" b="b"/>
            <a:pathLst>
              <a:path w="157480" h="0">
                <a:moveTo>
                  <a:pt x="0" y="0"/>
                </a:moveTo>
                <a:lnTo>
                  <a:pt x="157396" y="0"/>
                </a:lnTo>
              </a:path>
            </a:pathLst>
          </a:custGeom>
          <a:ln w="752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/>
          <p:nvPr/>
        </p:nvSpPr>
        <p:spPr>
          <a:xfrm>
            <a:off x="3043050" y="5110508"/>
            <a:ext cx="167005" cy="0"/>
          </a:xfrm>
          <a:custGeom>
            <a:avLst/>
            <a:gdLst/>
            <a:ahLst/>
            <a:cxnLst/>
            <a:rect l="l" t="t" r="r" b="b"/>
            <a:pathLst>
              <a:path w="167005" h="0">
                <a:moveTo>
                  <a:pt x="0" y="0"/>
                </a:moveTo>
                <a:lnTo>
                  <a:pt x="166911" y="0"/>
                </a:lnTo>
              </a:path>
            </a:pathLst>
          </a:custGeom>
          <a:ln w="752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/>
          <p:nvPr/>
        </p:nvSpPr>
        <p:spPr>
          <a:xfrm>
            <a:off x="2571259" y="5519817"/>
            <a:ext cx="93345" cy="0"/>
          </a:xfrm>
          <a:custGeom>
            <a:avLst/>
            <a:gdLst/>
            <a:ahLst/>
            <a:cxnLst/>
            <a:rect l="l" t="t" r="r" b="b"/>
            <a:pathLst>
              <a:path w="93344" h="0">
                <a:moveTo>
                  <a:pt x="0" y="0"/>
                </a:moveTo>
                <a:lnTo>
                  <a:pt x="92772" y="0"/>
                </a:lnTo>
              </a:path>
            </a:pathLst>
          </a:custGeom>
          <a:ln w="752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/>
          <p:nvPr/>
        </p:nvSpPr>
        <p:spPr>
          <a:xfrm>
            <a:off x="5030919" y="5519816"/>
            <a:ext cx="90805" cy="0"/>
          </a:xfrm>
          <a:custGeom>
            <a:avLst/>
            <a:gdLst/>
            <a:ahLst/>
            <a:cxnLst/>
            <a:rect l="l" t="t" r="r" b="b"/>
            <a:pathLst>
              <a:path w="90804" h="0">
                <a:moveTo>
                  <a:pt x="0" y="0"/>
                </a:moveTo>
                <a:lnTo>
                  <a:pt x="90393" y="0"/>
                </a:lnTo>
              </a:path>
            </a:pathLst>
          </a:custGeom>
          <a:ln w="752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/>
          <p:nvPr/>
        </p:nvSpPr>
        <p:spPr>
          <a:xfrm>
            <a:off x="2577207" y="5929126"/>
            <a:ext cx="180975" cy="0"/>
          </a:xfrm>
          <a:custGeom>
            <a:avLst/>
            <a:gdLst/>
            <a:ahLst/>
            <a:cxnLst/>
            <a:rect l="l" t="t" r="r" b="b"/>
            <a:pathLst>
              <a:path w="180975" h="0">
                <a:moveTo>
                  <a:pt x="0" y="0"/>
                </a:moveTo>
                <a:lnTo>
                  <a:pt x="180787" y="0"/>
                </a:lnTo>
              </a:path>
            </a:pathLst>
          </a:custGeom>
          <a:ln w="752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9" name="object 19"/>
          <p:cNvSpPr/>
          <p:nvPr/>
        </p:nvSpPr>
        <p:spPr>
          <a:xfrm>
            <a:off x="4932200" y="5929126"/>
            <a:ext cx="90805" cy="0"/>
          </a:xfrm>
          <a:custGeom>
            <a:avLst/>
            <a:gdLst/>
            <a:ahLst/>
            <a:cxnLst/>
            <a:rect l="l" t="t" r="r" b="b"/>
            <a:pathLst>
              <a:path w="90804" h="0">
                <a:moveTo>
                  <a:pt x="0" y="0"/>
                </a:moveTo>
                <a:lnTo>
                  <a:pt x="90393" y="0"/>
                </a:lnTo>
              </a:path>
            </a:pathLst>
          </a:custGeom>
          <a:ln w="752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 txBox="1"/>
          <p:nvPr/>
        </p:nvSpPr>
        <p:spPr>
          <a:xfrm>
            <a:off x="2736978" y="5102557"/>
            <a:ext cx="440690" cy="2082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  <a:tabLst>
                <a:tab pos="351155" algn="l"/>
              </a:tabLst>
            </a:pPr>
            <a:r>
              <a:rPr dirty="0" sz="1200" spc="-5">
                <a:latin typeface="Times New Roman"/>
                <a:cs typeface="Times New Roman"/>
              </a:rPr>
              <a:t>16</a:t>
            </a:r>
            <a:r>
              <a:rPr dirty="0" sz="1200" spc="-5">
                <a:latin typeface="Times New Roman"/>
                <a:cs typeface="Times New Roman"/>
              </a:rPr>
              <a:t>	</a:t>
            </a:r>
            <a:r>
              <a:rPr dirty="0" sz="1200" spc="-5">
                <a:latin typeface="Times New Roman"/>
                <a:cs typeface="Times New Roman"/>
              </a:rPr>
              <a:t>9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2579582" y="5511868"/>
            <a:ext cx="2550160" cy="2082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  <a:tabLst>
                <a:tab pos="2460625" algn="l"/>
              </a:tabLst>
            </a:pPr>
            <a:r>
              <a:rPr dirty="0" sz="1200" spc="-5">
                <a:latin typeface="Times New Roman"/>
                <a:cs typeface="Times New Roman"/>
              </a:rPr>
              <a:t>8</a:t>
            </a:r>
            <a:r>
              <a:rPr dirty="0" sz="1200" spc="-5">
                <a:latin typeface="Times New Roman"/>
                <a:cs typeface="Times New Roman"/>
              </a:rPr>
              <a:t>	</a:t>
            </a:r>
            <a:r>
              <a:rPr dirty="0" sz="1200" spc="-5">
                <a:latin typeface="Times New Roman"/>
                <a:cs typeface="Times New Roman"/>
              </a:rPr>
              <a:t>2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2629536" y="5921179"/>
            <a:ext cx="88900" cy="2082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dirty="0" sz="1200" spc="-5">
                <a:latin typeface="Times New Roman"/>
                <a:cs typeface="Times New Roman"/>
              </a:rPr>
              <a:t>9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4941700" y="5921179"/>
            <a:ext cx="88900" cy="2082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dirty="0" sz="1200" spc="-5">
                <a:latin typeface="Times New Roman"/>
                <a:cs typeface="Times New Roman"/>
              </a:rPr>
              <a:t>3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2001539" y="5496431"/>
            <a:ext cx="2347595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  <a:tabLst>
                <a:tab pos="2294890" algn="l"/>
              </a:tabLst>
            </a:pPr>
            <a:r>
              <a:rPr dirty="0" sz="700" spc="-5" i="1">
                <a:latin typeface="Times New Roman"/>
                <a:cs typeface="Times New Roman"/>
              </a:rPr>
              <a:t>x</a:t>
            </a:r>
            <a:r>
              <a:rPr dirty="0" sz="700" spc="-5" i="1">
                <a:latin typeface="Times New Roman"/>
                <a:cs typeface="Times New Roman"/>
              </a:rPr>
              <a:t>	</a:t>
            </a:r>
            <a:r>
              <a:rPr dirty="0" sz="700" spc="-5" i="1">
                <a:latin typeface="Times New Roman"/>
                <a:cs typeface="Times New Roman"/>
              </a:rPr>
              <a:t>x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2005900" y="5905741"/>
            <a:ext cx="52069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700" spc="-5" i="1">
                <a:latin typeface="Times New Roman"/>
                <a:cs typeface="Times New Roman"/>
              </a:rPr>
              <a:t>y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4301414" y="5905741"/>
            <a:ext cx="52069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700" spc="-5" i="1">
                <a:latin typeface="Times New Roman"/>
                <a:cs typeface="Times New Roman"/>
              </a:rPr>
              <a:t>y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973297" y="4524247"/>
            <a:ext cx="3519170" cy="50355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100" spc="-5" b="1" i="1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ts val="1150"/>
              </a:lnSpc>
              <a:spcBef>
                <a:spcPts val="20"/>
              </a:spcBef>
            </a:pPr>
            <a:r>
              <a:rPr dirty="0" sz="1100">
                <a:latin typeface="Calibri"/>
                <a:cs typeface="Calibri"/>
              </a:rPr>
              <a:t>So,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we’re really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asking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tangent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plane </a:t>
            </a:r>
            <a:r>
              <a:rPr dirty="0" sz="1100" spc="-10">
                <a:latin typeface="Calibri"/>
                <a:cs typeface="Calibri"/>
              </a:rPr>
              <a:t>so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let’s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that.</a:t>
            </a:r>
            <a:endParaRPr sz="1100">
              <a:latin typeface="Calibri"/>
              <a:cs typeface="Calibri"/>
            </a:endParaRPr>
          </a:p>
          <a:p>
            <a:pPr algn="ctr" marL="480059">
              <a:lnSpc>
                <a:spcPts val="1270"/>
              </a:lnSpc>
              <a:tabLst>
                <a:tab pos="789305" algn="l"/>
              </a:tabLst>
            </a:pPr>
            <a:r>
              <a:rPr dirty="0" baseline="-25462" sz="1800" spc="37" i="1">
                <a:latin typeface="Times New Roman"/>
                <a:cs typeface="Times New Roman"/>
              </a:rPr>
              <a:t>x</a:t>
            </a:r>
            <a:r>
              <a:rPr dirty="0" sz="700" spc="25">
                <a:latin typeface="Times New Roman"/>
                <a:cs typeface="Times New Roman"/>
              </a:rPr>
              <a:t>2	</a:t>
            </a:r>
            <a:r>
              <a:rPr dirty="0" baseline="-25462" sz="1800" spc="52" i="1">
                <a:latin typeface="Times New Roman"/>
                <a:cs typeface="Times New Roman"/>
              </a:rPr>
              <a:t>y</a:t>
            </a:r>
            <a:r>
              <a:rPr dirty="0" sz="700" spc="3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2928867" y="4983806"/>
            <a:ext cx="96520" cy="2082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dirty="0" sz="1200" spc="-5">
                <a:latin typeface="Symbol"/>
                <a:cs typeface="Symbol"/>
              </a:rPr>
              <a:t>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1948413" y="4947775"/>
            <a:ext cx="3611879" cy="264795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14"/>
              </a:spcBef>
              <a:tabLst>
                <a:tab pos="2294890" algn="l"/>
              </a:tabLst>
            </a:pPr>
            <a:r>
              <a:rPr dirty="0" baseline="4629" sz="1800" spc="-7" i="1">
                <a:latin typeface="Times New Roman"/>
                <a:cs typeface="Times New Roman"/>
              </a:rPr>
              <a:t>f</a:t>
            </a:r>
            <a:r>
              <a:rPr dirty="0" baseline="4629" sz="1800" spc="142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629" sz="1800" spc="7" i="1">
                <a:latin typeface="Times New Roman"/>
                <a:cs typeface="Times New Roman"/>
              </a:rPr>
              <a:t>x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 spc="-284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89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3</a:t>
            </a:r>
            <a:r>
              <a:rPr dirty="0" baseline="4629" sz="1800" spc="-232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</a:t>
            </a:r>
            <a:r>
              <a:rPr dirty="0" baseline="4629" sz="1800">
                <a:latin typeface="Times New Roman"/>
                <a:cs typeface="Times New Roman"/>
              </a:rPr>
              <a:t>	</a:t>
            </a:r>
            <a:r>
              <a:rPr dirty="0" baseline="4629" sz="1800" spc="-7" i="1">
                <a:latin typeface="Times New Roman"/>
                <a:cs typeface="Times New Roman"/>
              </a:rPr>
              <a:t>f</a:t>
            </a:r>
            <a:r>
              <a:rPr dirty="0" baseline="4629" sz="1800" spc="142" i="1">
                <a:latin typeface="Times New Roman"/>
                <a:cs typeface="Times New Roman"/>
              </a:rPr>
              <a:t> </a:t>
            </a: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629" sz="1800" spc="-15">
                <a:latin typeface="Symbol"/>
                <a:cs typeface="Symbol"/>
              </a:rPr>
              <a:t></a:t>
            </a:r>
            <a:r>
              <a:rPr dirty="0" baseline="4629" sz="1800" spc="-37">
                <a:latin typeface="Times New Roman"/>
                <a:cs typeface="Times New Roman"/>
              </a:rPr>
              <a:t>4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284">
                <a:latin typeface="Times New Roman"/>
                <a:cs typeface="Times New Roman"/>
              </a:rPr>
              <a:t> </a:t>
            </a:r>
            <a:r>
              <a:rPr dirty="0" baseline="4629" sz="1800" spc="30">
                <a:latin typeface="Times New Roman"/>
                <a:cs typeface="Times New Roman"/>
              </a:rPr>
              <a:t>3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89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3</a:t>
            </a:r>
            <a:r>
              <a:rPr dirty="0" baseline="4629" sz="1800" spc="-232">
                <a:latin typeface="Times New Roman"/>
                <a:cs typeface="Times New Roman"/>
              </a:rPr>
              <a:t> </a:t>
            </a:r>
            <a:r>
              <a:rPr dirty="0" baseline="4629" sz="1800" spc="127">
                <a:latin typeface="Symbol"/>
                <a:cs typeface="Symbol"/>
              </a:rPr>
              <a:t></a:t>
            </a:r>
            <a:r>
              <a:rPr dirty="0" baseline="4629" sz="1800" spc="127">
                <a:latin typeface="Times New Roman"/>
                <a:cs typeface="Times New Roman"/>
              </a:rPr>
              <a:t>1</a:t>
            </a:r>
            <a:r>
              <a:rPr dirty="0" baseline="4629" sz="1800" spc="127">
                <a:latin typeface="Symbol"/>
                <a:cs typeface="Symbol"/>
              </a:rPr>
              <a:t></a:t>
            </a:r>
            <a:r>
              <a:rPr dirty="0" baseline="4629" sz="1800" spc="-7">
                <a:latin typeface="Times New Roman"/>
                <a:cs typeface="Times New Roman"/>
              </a:rPr>
              <a:t>1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89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5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1910313" y="5357088"/>
            <a:ext cx="3255010" cy="264795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4"/>
              </a:spcBef>
              <a:tabLst>
                <a:tab pos="2332990" algn="l"/>
              </a:tabLst>
            </a:pPr>
            <a:r>
              <a:rPr dirty="0" baseline="4629" sz="1800" spc="-7" i="1">
                <a:latin typeface="Times New Roman"/>
                <a:cs typeface="Times New Roman"/>
              </a:rPr>
              <a:t>f</a:t>
            </a:r>
            <a:r>
              <a:rPr dirty="0" baseline="4629" sz="1800" spc="-7" i="1">
                <a:latin typeface="Times New Roman"/>
                <a:cs typeface="Times New Roman"/>
              </a:rPr>
              <a:t> </a:t>
            </a:r>
            <a:r>
              <a:rPr dirty="0" baseline="4629" sz="1800" spc="82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629" sz="1800" spc="7" i="1">
                <a:latin typeface="Times New Roman"/>
                <a:cs typeface="Times New Roman"/>
              </a:rPr>
              <a:t>x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 spc="-284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187">
                <a:latin typeface="Times New Roman"/>
                <a:cs typeface="Times New Roman"/>
              </a:rPr>
              <a:t> </a:t>
            </a:r>
            <a:r>
              <a:rPr dirty="0" baseline="39351" sz="1800" spc="-7" i="1">
                <a:latin typeface="Times New Roman"/>
                <a:cs typeface="Times New Roman"/>
              </a:rPr>
              <a:t>x</a:t>
            </a:r>
            <a:r>
              <a:rPr dirty="0" baseline="39351" sz="1800" i="1">
                <a:latin typeface="Times New Roman"/>
                <a:cs typeface="Times New Roman"/>
              </a:rPr>
              <a:t>	</a:t>
            </a:r>
            <a:r>
              <a:rPr dirty="0" baseline="4629" sz="1800" spc="-7" i="1">
                <a:latin typeface="Times New Roman"/>
                <a:cs typeface="Times New Roman"/>
              </a:rPr>
              <a:t>f</a:t>
            </a:r>
            <a:r>
              <a:rPr dirty="0" baseline="4629" sz="1800" i="1">
                <a:latin typeface="Times New Roman"/>
                <a:cs typeface="Times New Roman"/>
              </a:rPr>
              <a:t> </a:t>
            </a:r>
            <a:r>
              <a:rPr dirty="0" baseline="4629" sz="1800" spc="82" i="1">
                <a:latin typeface="Times New Roman"/>
                <a:cs typeface="Times New Roman"/>
              </a:rPr>
              <a:t> </a:t>
            </a: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629" sz="1800" spc="-15">
                <a:latin typeface="Symbol"/>
                <a:cs typeface="Symbol"/>
              </a:rPr>
              <a:t></a:t>
            </a:r>
            <a:r>
              <a:rPr dirty="0" baseline="4629" sz="1800" spc="-37">
                <a:latin typeface="Times New Roman"/>
                <a:cs typeface="Times New Roman"/>
              </a:rPr>
              <a:t>4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284">
                <a:latin typeface="Times New Roman"/>
                <a:cs typeface="Times New Roman"/>
              </a:rPr>
              <a:t> </a:t>
            </a:r>
            <a:r>
              <a:rPr dirty="0" baseline="4629" sz="1800" spc="30">
                <a:latin typeface="Times New Roman"/>
                <a:cs typeface="Times New Roman"/>
              </a:rPr>
              <a:t>3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-89">
                <a:latin typeface="Times New Roman"/>
                <a:cs typeface="Times New Roman"/>
              </a:rPr>
              <a:t> </a:t>
            </a:r>
            <a:r>
              <a:rPr dirty="0" baseline="39351" sz="1800" spc="-7">
                <a:latin typeface="Times New Roman"/>
                <a:cs typeface="Times New Roman"/>
              </a:rPr>
              <a:t>1</a:t>
            </a:r>
            <a:endParaRPr baseline="39351" sz="1800">
              <a:latin typeface="Times New Roman"/>
              <a:cs typeface="Times New Roman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1923013" y="5766398"/>
            <a:ext cx="862330" cy="264795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14"/>
              </a:spcBef>
            </a:pPr>
            <a:r>
              <a:rPr dirty="0" baseline="4629" sz="1800" spc="-7" i="1">
                <a:latin typeface="Times New Roman"/>
                <a:cs typeface="Times New Roman"/>
              </a:rPr>
              <a:t>f</a:t>
            </a:r>
            <a:r>
              <a:rPr dirty="0" baseline="4629" sz="1800" spc="-7" i="1">
                <a:latin typeface="Times New Roman"/>
                <a:cs typeface="Times New Roman"/>
              </a:rPr>
              <a:t> </a:t>
            </a:r>
            <a:r>
              <a:rPr dirty="0" baseline="4629" sz="1800" spc="15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629" sz="1800" spc="7" i="1">
                <a:latin typeface="Times New Roman"/>
                <a:cs typeface="Times New Roman"/>
              </a:rPr>
              <a:t>x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 spc="-284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104">
                <a:latin typeface="Times New Roman"/>
                <a:cs typeface="Times New Roman"/>
              </a:rPr>
              <a:t> </a:t>
            </a:r>
            <a:r>
              <a:rPr dirty="0" baseline="39351" sz="1800" spc="-7">
                <a:latin typeface="Times New Roman"/>
                <a:cs typeface="Times New Roman"/>
              </a:rPr>
              <a:t>2</a:t>
            </a:r>
            <a:r>
              <a:rPr dirty="0" baseline="39351" sz="1800" spc="-254">
                <a:latin typeface="Times New Roman"/>
                <a:cs typeface="Times New Roman"/>
              </a:rPr>
              <a:t> </a:t>
            </a:r>
            <a:r>
              <a:rPr dirty="0" baseline="39351" sz="1800" spc="-7" i="1">
                <a:latin typeface="Times New Roman"/>
                <a:cs typeface="Times New Roman"/>
              </a:rPr>
              <a:t>y</a:t>
            </a:r>
            <a:endParaRPr baseline="39351" sz="1800">
              <a:latin typeface="Times New Roman"/>
              <a:cs typeface="Times New Roman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4218507" y="5766398"/>
            <a:ext cx="837565" cy="264795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14"/>
              </a:spcBef>
            </a:pPr>
            <a:r>
              <a:rPr dirty="0" baseline="4629" sz="1800" spc="-7" i="1">
                <a:latin typeface="Times New Roman"/>
                <a:cs typeface="Times New Roman"/>
              </a:rPr>
              <a:t>f</a:t>
            </a:r>
            <a:r>
              <a:rPr dirty="0" baseline="4629" sz="1800" spc="-7" i="1">
                <a:latin typeface="Times New Roman"/>
                <a:cs typeface="Times New Roman"/>
              </a:rPr>
              <a:t> </a:t>
            </a:r>
            <a:r>
              <a:rPr dirty="0" baseline="4629" sz="1800" spc="150" i="1">
                <a:latin typeface="Times New Roman"/>
                <a:cs typeface="Times New Roman"/>
              </a:rPr>
              <a:t> </a:t>
            </a: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629" sz="1800" spc="-15">
                <a:latin typeface="Symbol"/>
                <a:cs typeface="Symbol"/>
              </a:rPr>
              <a:t></a:t>
            </a:r>
            <a:r>
              <a:rPr dirty="0" baseline="4629" sz="1800" spc="-37">
                <a:latin typeface="Times New Roman"/>
                <a:cs typeface="Times New Roman"/>
              </a:rPr>
              <a:t>4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284">
                <a:latin typeface="Times New Roman"/>
                <a:cs typeface="Times New Roman"/>
              </a:rPr>
              <a:t> </a:t>
            </a:r>
            <a:r>
              <a:rPr dirty="0" baseline="4629" sz="1800" spc="30">
                <a:latin typeface="Times New Roman"/>
                <a:cs typeface="Times New Roman"/>
              </a:rPr>
              <a:t>3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104">
                <a:latin typeface="Times New Roman"/>
                <a:cs typeface="Times New Roman"/>
              </a:rPr>
              <a:t> </a:t>
            </a:r>
            <a:r>
              <a:rPr dirty="0" baseline="39351" sz="1800" spc="-7">
                <a:latin typeface="Times New Roman"/>
                <a:cs typeface="Times New Roman"/>
              </a:rPr>
              <a:t>2</a:t>
            </a:r>
            <a:endParaRPr baseline="39351" sz="1800">
              <a:latin typeface="Times New Roman"/>
              <a:cs typeface="Times New Roman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3545363" y="6657736"/>
            <a:ext cx="90805" cy="0"/>
          </a:xfrm>
          <a:custGeom>
            <a:avLst/>
            <a:gdLst/>
            <a:ahLst/>
            <a:cxnLst/>
            <a:rect l="l" t="t" r="r" b="b"/>
            <a:pathLst>
              <a:path w="90804" h="0">
                <a:moveTo>
                  <a:pt x="0" y="0"/>
                </a:moveTo>
                <a:lnTo>
                  <a:pt x="90317" y="0"/>
                </a:lnTo>
              </a:path>
            </a:pathLst>
          </a:custGeom>
          <a:ln w="74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4" name="object 34"/>
          <p:cNvSpPr/>
          <p:nvPr/>
        </p:nvSpPr>
        <p:spPr>
          <a:xfrm>
            <a:off x="4206109" y="6657737"/>
            <a:ext cx="90805" cy="0"/>
          </a:xfrm>
          <a:custGeom>
            <a:avLst/>
            <a:gdLst/>
            <a:ahLst/>
            <a:cxnLst/>
            <a:rect l="l" t="t" r="r" b="b"/>
            <a:pathLst>
              <a:path w="90804" h="0">
                <a:moveTo>
                  <a:pt x="0" y="0"/>
                </a:moveTo>
                <a:lnTo>
                  <a:pt x="90317" y="0"/>
                </a:lnTo>
              </a:path>
            </a:pathLst>
          </a:custGeom>
          <a:ln w="74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5" name="object 35"/>
          <p:cNvSpPr txBox="1"/>
          <p:nvPr/>
        </p:nvSpPr>
        <p:spPr>
          <a:xfrm>
            <a:off x="947927" y="6220009"/>
            <a:ext cx="5699125" cy="970280"/>
          </a:xfrm>
          <a:prstGeom prst="rect">
            <a:avLst/>
          </a:prstGeom>
        </p:spPr>
        <p:txBody>
          <a:bodyPr wrap="square" lIns="0" tIns="5778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455"/>
              </a:spcBef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tangent plane, </a:t>
            </a:r>
            <a:r>
              <a:rPr dirty="0" sz="1100">
                <a:latin typeface="Calibri"/>
                <a:cs typeface="Calibri"/>
              </a:rPr>
              <a:t>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linear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approximation,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then,</a:t>
            </a:r>
            <a:endParaRPr sz="1100">
              <a:latin typeface="Calibri"/>
              <a:cs typeface="Calibri"/>
            </a:endParaRPr>
          </a:p>
          <a:p>
            <a:pPr algn="ctr" marR="116205">
              <a:lnSpc>
                <a:spcPts val="1525"/>
              </a:lnSpc>
              <a:spcBef>
                <a:spcPts val="505"/>
              </a:spcBef>
            </a:pPr>
            <a:r>
              <a:rPr dirty="0" baseline="4629" sz="1800" spc="-7" i="1">
                <a:latin typeface="Times New Roman"/>
                <a:cs typeface="Times New Roman"/>
              </a:rPr>
              <a:t>L</a:t>
            </a:r>
            <a:r>
              <a:rPr dirty="0" baseline="4629" sz="1800" spc="-247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629" sz="1800" spc="7" i="1">
                <a:latin typeface="Times New Roman"/>
                <a:cs typeface="Times New Roman"/>
              </a:rPr>
              <a:t>x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 spc="-284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89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5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39351" sz="1800" spc="-7">
                <a:latin typeface="Times New Roman"/>
                <a:cs typeface="Times New Roman"/>
              </a:rPr>
              <a:t>1</a:t>
            </a:r>
            <a:r>
              <a:rPr dirty="0" baseline="39351" sz="1800" spc="-120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x</a:t>
            </a:r>
            <a:r>
              <a:rPr dirty="0" baseline="4629" sz="1800" spc="-127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</a:t>
            </a:r>
            <a:r>
              <a:rPr dirty="0" baseline="4629" sz="1800" spc="-120">
                <a:latin typeface="Times New Roman"/>
                <a:cs typeface="Times New Roman"/>
              </a:rPr>
              <a:t> </a:t>
            </a:r>
            <a:r>
              <a:rPr dirty="0" baseline="4629" sz="1800" spc="82">
                <a:latin typeface="Times New Roman"/>
                <a:cs typeface="Times New Roman"/>
              </a:rPr>
              <a:t>4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200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</a:t>
            </a:r>
            <a:r>
              <a:rPr dirty="0" baseline="4629" sz="1800" spc="22">
                <a:latin typeface="Times New Roman"/>
                <a:cs typeface="Times New Roman"/>
              </a:rPr>
              <a:t> </a:t>
            </a:r>
            <a:r>
              <a:rPr dirty="0" baseline="39351" sz="1800" spc="-7">
                <a:latin typeface="Times New Roman"/>
                <a:cs typeface="Times New Roman"/>
              </a:rPr>
              <a:t>2</a:t>
            </a:r>
            <a:r>
              <a:rPr dirty="0" baseline="39351" sz="1800" spc="-142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175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 spc="-97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baseline="4629" sz="1800" spc="22">
                <a:latin typeface="Times New Roman"/>
                <a:cs typeface="Times New Roman"/>
              </a:rPr>
              <a:t>3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  <a:p>
            <a:pPr algn="ctr" marL="251460">
              <a:lnSpc>
                <a:spcPts val="1105"/>
              </a:lnSpc>
              <a:tabLst>
                <a:tab pos="912494" algn="l"/>
              </a:tabLst>
            </a:pPr>
            <a:r>
              <a:rPr dirty="0" sz="1200" spc="-5">
                <a:latin typeface="Times New Roman"/>
                <a:cs typeface="Times New Roman"/>
              </a:rPr>
              <a:t>2	3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marL="381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reference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purposes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sketch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surface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tangent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plane/linear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approximation.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6" name="object 36"/>
          <p:cNvSpPr/>
          <p:nvPr/>
        </p:nvSpPr>
        <p:spPr>
          <a:xfrm>
            <a:off x="914400" y="3948683"/>
            <a:ext cx="5943600" cy="3244850"/>
          </a:xfrm>
          <a:custGeom>
            <a:avLst/>
            <a:gdLst/>
            <a:ahLst/>
            <a:cxnLst/>
            <a:rect l="l" t="t" r="r" b="b"/>
            <a:pathLst>
              <a:path w="5943600" h="3244850">
                <a:moveTo>
                  <a:pt x="5943600" y="3238512"/>
                </a:moveTo>
                <a:lnTo>
                  <a:pt x="5937516" y="3238512"/>
                </a:lnTo>
                <a:lnTo>
                  <a:pt x="6096" y="3238512"/>
                </a:lnTo>
                <a:lnTo>
                  <a:pt x="0" y="3238512"/>
                </a:lnTo>
                <a:lnTo>
                  <a:pt x="0" y="3244596"/>
                </a:lnTo>
                <a:lnTo>
                  <a:pt x="6096" y="3244596"/>
                </a:lnTo>
                <a:lnTo>
                  <a:pt x="5937504" y="3244596"/>
                </a:lnTo>
                <a:lnTo>
                  <a:pt x="5943600" y="3244596"/>
                </a:lnTo>
                <a:lnTo>
                  <a:pt x="5943600" y="3238512"/>
                </a:lnTo>
                <a:close/>
              </a:path>
              <a:path w="5943600" h="3244850">
                <a:moveTo>
                  <a:pt x="5943600" y="0"/>
                </a:moveTo>
                <a:lnTo>
                  <a:pt x="5937516" y="0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lnTo>
                  <a:pt x="0" y="3238500"/>
                </a:lnTo>
                <a:lnTo>
                  <a:pt x="6096" y="3238500"/>
                </a:lnTo>
                <a:lnTo>
                  <a:pt x="6096" y="6096"/>
                </a:lnTo>
                <a:lnTo>
                  <a:pt x="5937504" y="6096"/>
                </a:lnTo>
                <a:lnTo>
                  <a:pt x="5937504" y="3238500"/>
                </a:lnTo>
                <a:lnTo>
                  <a:pt x="5943600" y="3238500"/>
                </a:lnTo>
                <a:lnTo>
                  <a:pt x="5943600" y="6096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914400" y="914400"/>
            <a:ext cx="5943600" cy="3040380"/>
            <a:chOff x="914400" y="914400"/>
            <a:chExt cx="5943600" cy="3040380"/>
          </a:xfrm>
        </p:grpSpPr>
        <p:sp>
          <p:nvSpPr>
            <p:cNvPr id="3" name="object 3"/>
            <p:cNvSpPr/>
            <p:nvPr/>
          </p:nvSpPr>
          <p:spPr>
            <a:xfrm>
              <a:off x="914400" y="914399"/>
              <a:ext cx="5943600" cy="3040380"/>
            </a:xfrm>
            <a:custGeom>
              <a:avLst/>
              <a:gdLst/>
              <a:ahLst/>
              <a:cxnLst/>
              <a:rect l="l" t="t" r="r" b="b"/>
              <a:pathLst>
                <a:path w="5943600" h="3040379">
                  <a:moveTo>
                    <a:pt x="5943600" y="0"/>
                  </a:moveTo>
                  <a:lnTo>
                    <a:pt x="5937516" y="0"/>
                  </a:lnTo>
                  <a:lnTo>
                    <a:pt x="5937504" y="6096"/>
                  </a:lnTo>
                  <a:lnTo>
                    <a:pt x="5937504" y="3034284"/>
                  </a:lnTo>
                  <a:lnTo>
                    <a:pt x="6096" y="3034284"/>
                  </a:lnTo>
                  <a:lnTo>
                    <a:pt x="6096" y="6096"/>
                  </a:lnTo>
                  <a:lnTo>
                    <a:pt x="5937504" y="6096"/>
                  </a:lnTo>
                  <a:lnTo>
                    <a:pt x="5937504" y="0"/>
                  </a:lnTo>
                  <a:lnTo>
                    <a:pt x="6096" y="0"/>
                  </a:lnTo>
                  <a:lnTo>
                    <a:pt x="0" y="0"/>
                  </a:lnTo>
                  <a:lnTo>
                    <a:pt x="0" y="6083"/>
                  </a:lnTo>
                  <a:lnTo>
                    <a:pt x="0" y="3034284"/>
                  </a:lnTo>
                  <a:lnTo>
                    <a:pt x="0" y="3040380"/>
                  </a:lnTo>
                  <a:lnTo>
                    <a:pt x="6096" y="3040380"/>
                  </a:lnTo>
                  <a:lnTo>
                    <a:pt x="5937504" y="3040380"/>
                  </a:lnTo>
                  <a:lnTo>
                    <a:pt x="5943600" y="3040380"/>
                  </a:lnTo>
                  <a:lnTo>
                    <a:pt x="5943600" y="3034284"/>
                  </a:lnTo>
                  <a:lnTo>
                    <a:pt x="5943600" y="6096"/>
                  </a:lnTo>
                  <a:lnTo>
                    <a:pt x="594360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028946" y="1006474"/>
              <a:ext cx="1990724" cy="2600324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80288" y="850391"/>
            <a:ext cx="4860035" cy="473963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901700" y="900176"/>
            <a:ext cx="4484370" cy="26924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600" spc="-15">
                <a:solidFill>
                  <a:srgbClr val="2F5496"/>
                </a:solidFill>
                <a:latin typeface="Calibri Light"/>
                <a:cs typeface="Calibri Light"/>
              </a:rPr>
              <a:t>Section</a:t>
            </a:r>
            <a:r>
              <a:rPr dirty="0" sz="1600" spc="-20">
                <a:solidFill>
                  <a:srgbClr val="2F5496"/>
                </a:solidFill>
                <a:latin typeface="Calibri Light"/>
                <a:cs typeface="Calibri Light"/>
              </a:rPr>
              <a:t> </a:t>
            </a:r>
            <a:r>
              <a:rPr dirty="0" sz="1600" spc="-15">
                <a:solidFill>
                  <a:srgbClr val="2F5496"/>
                </a:solidFill>
                <a:latin typeface="Calibri Light"/>
                <a:cs typeface="Calibri Light"/>
              </a:rPr>
              <a:t>3-1</a:t>
            </a:r>
            <a:r>
              <a:rPr dirty="0" sz="1600" spc="-25">
                <a:solidFill>
                  <a:srgbClr val="2F5496"/>
                </a:solidFill>
                <a:latin typeface="Calibri Light"/>
                <a:cs typeface="Calibri Light"/>
              </a:rPr>
              <a:t> </a:t>
            </a:r>
            <a:r>
              <a:rPr dirty="0" sz="1600" spc="-5">
                <a:solidFill>
                  <a:srgbClr val="2F5496"/>
                </a:solidFill>
                <a:latin typeface="Calibri Light"/>
                <a:cs typeface="Calibri Light"/>
              </a:rPr>
              <a:t>:</a:t>
            </a:r>
            <a:r>
              <a:rPr dirty="0" sz="1600" spc="-20">
                <a:solidFill>
                  <a:srgbClr val="2F5496"/>
                </a:solidFill>
                <a:latin typeface="Calibri Light"/>
                <a:cs typeface="Calibri Light"/>
              </a:rPr>
              <a:t> </a:t>
            </a:r>
            <a:r>
              <a:rPr dirty="0" sz="1600" spc="-15">
                <a:solidFill>
                  <a:srgbClr val="2F5496"/>
                </a:solidFill>
                <a:latin typeface="Calibri Light"/>
                <a:cs typeface="Calibri Light"/>
              </a:rPr>
              <a:t>Tangent Planes</a:t>
            </a:r>
            <a:r>
              <a:rPr dirty="0" sz="1600" spc="-25">
                <a:solidFill>
                  <a:srgbClr val="2F5496"/>
                </a:solidFill>
                <a:latin typeface="Calibri Light"/>
                <a:cs typeface="Calibri Light"/>
              </a:rPr>
              <a:t> </a:t>
            </a:r>
            <a:r>
              <a:rPr dirty="0" sz="1600" spc="-15">
                <a:solidFill>
                  <a:srgbClr val="2F5496"/>
                </a:solidFill>
                <a:latin typeface="Calibri Light"/>
                <a:cs typeface="Calibri Light"/>
              </a:rPr>
              <a:t>and</a:t>
            </a:r>
            <a:r>
              <a:rPr dirty="0" sz="1600" spc="-20">
                <a:solidFill>
                  <a:srgbClr val="2F5496"/>
                </a:solidFill>
                <a:latin typeface="Calibri Light"/>
                <a:cs typeface="Calibri Light"/>
              </a:rPr>
              <a:t> </a:t>
            </a:r>
            <a:r>
              <a:rPr dirty="0" sz="1600" spc="-15">
                <a:solidFill>
                  <a:srgbClr val="2F5496"/>
                </a:solidFill>
                <a:latin typeface="Calibri Light"/>
                <a:cs typeface="Calibri Light"/>
              </a:rPr>
              <a:t>Linear</a:t>
            </a:r>
            <a:r>
              <a:rPr dirty="0" sz="1600" spc="-20">
                <a:solidFill>
                  <a:srgbClr val="2F5496"/>
                </a:solidFill>
                <a:latin typeface="Calibri Light"/>
                <a:cs typeface="Calibri Light"/>
              </a:rPr>
              <a:t> </a:t>
            </a:r>
            <a:r>
              <a:rPr dirty="0" sz="1600" spc="-15">
                <a:solidFill>
                  <a:srgbClr val="2F5496"/>
                </a:solidFill>
                <a:latin typeface="Calibri Light"/>
                <a:cs typeface="Calibri Light"/>
              </a:rPr>
              <a:t>Approximations</a:t>
            </a:r>
            <a:endParaRPr sz="1600">
              <a:latin typeface="Calibri Light"/>
              <a:cs typeface="Calibri Light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896111" y="1210055"/>
            <a:ext cx="5980430" cy="27940"/>
          </a:xfrm>
          <a:custGeom>
            <a:avLst/>
            <a:gdLst/>
            <a:ahLst/>
            <a:cxnLst/>
            <a:rect l="l" t="t" r="r" b="b"/>
            <a:pathLst>
              <a:path w="5980430" h="27940">
                <a:moveTo>
                  <a:pt x="5980176" y="0"/>
                </a:moveTo>
                <a:lnTo>
                  <a:pt x="0" y="0"/>
                </a:lnTo>
                <a:lnTo>
                  <a:pt x="0" y="27431"/>
                </a:lnTo>
                <a:lnTo>
                  <a:pt x="5980176" y="27431"/>
                </a:lnTo>
                <a:lnTo>
                  <a:pt x="5980176" y="0"/>
                </a:lnTo>
                <a:close/>
              </a:path>
            </a:pathLst>
          </a:custGeom>
          <a:solidFill>
            <a:srgbClr val="C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4504289" y="1613660"/>
            <a:ext cx="227329" cy="0"/>
          </a:xfrm>
          <a:custGeom>
            <a:avLst/>
            <a:gdLst/>
            <a:ahLst/>
            <a:cxnLst/>
            <a:rect l="l" t="t" r="r" b="b"/>
            <a:pathLst>
              <a:path w="227329" h="0">
                <a:moveTo>
                  <a:pt x="0" y="0"/>
                </a:moveTo>
                <a:lnTo>
                  <a:pt x="227160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3752423" y="1482690"/>
            <a:ext cx="698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652740" y="1601722"/>
            <a:ext cx="698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567972" y="1390614"/>
            <a:ext cx="10223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Times New Roman"/>
                <a:cs typeface="Times New Roman"/>
              </a:rPr>
              <a:t>6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508241" y="1605650"/>
            <a:ext cx="16065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10" i="1">
                <a:latin typeface="Times New Roman"/>
                <a:cs typeface="Times New Roman"/>
              </a:rPr>
              <a:t>x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901700" y="1450547"/>
            <a:ext cx="3479165" cy="2654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baseline="5050" sz="1650">
                <a:latin typeface="Calibri"/>
                <a:cs typeface="Calibri"/>
              </a:rPr>
              <a:t>1. </a:t>
            </a:r>
            <a:r>
              <a:rPr dirty="0" baseline="5050" sz="1650" spc="-7">
                <a:latin typeface="Calibri"/>
                <a:cs typeface="Calibri"/>
              </a:rPr>
              <a:t>Find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equation</a:t>
            </a:r>
            <a:r>
              <a:rPr dirty="0" baseline="5050" sz="1650" spc="-22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of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-7">
                <a:latin typeface="Calibri"/>
                <a:cs typeface="Calibri"/>
              </a:rPr>
              <a:t> tangent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plane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to</a:t>
            </a:r>
            <a:r>
              <a:rPr dirty="0" baseline="5050" sz="1650" spc="367">
                <a:latin typeface="Calibri"/>
                <a:cs typeface="Calibri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z</a:t>
            </a:r>
            <a:r>
              <a:rPr dirty="0" baseline="4629" sz="1800" spc="30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6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x</a:t>
            </a:r>
            <a:r>
              <a:rPr dirty="0" baseline="4629" sz="1800" spc="555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cos</a:t>
            </a:r>
            <a:r>
              <a:rPr dirty="0" sz="1550">
                <a:latin typeface="Symbol"/>
                <a:cs typeface="Symbol"/>
              </a:rPr>
              <a:t></a:t>
            </a:r>
            <a:r>
              <a:rPr dirty="0" baseline="4444" sz="1875">
                <a:latin typeface="Symbol"/>
                <a:cs typeface="Symbol"/>
              </a:rPr>
              <a:t></a:t>
            </a:r>
            <a:r>
              <a:rPr dirty="0" baseline="4444" sz="1875" spc="922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4222989" y="1487388"/>
            <a:ext cx="102235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565150" algn="l"/>
              </a:tabLst>
            </a:pP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9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100" spc="-5">
                <a:latin typeface="Calibri"/>
                <a:cs typeface="Calibri"/>
              </a:rPr>
              <a:t>a</a:t>
            </a:r>
            <a:r>
              <a:rPr dirty="0" sz="1100">
                <a:latin typeface="Calibri"/>
                <a:cs typeface="Calibri"/>
              </a:rPr>
              <a:t>t</a:t>
            </a:r>
            <a:r>
              <a:rPr dirty="0" sz="1100">
                <a:latin typeface="Calibri"/>
                <a:cs typeface="Calibri"/>
              </a:rPr>
              <a:t>   </a:t>
            </a:r>
            <a:r>
              <a:rPr dirty="0" sz="1100" spc="-100">
                <a:latin typeface="Calibri"/>
                <a:cs typeface="Calibri"/>
              </a:rPr>
              <a:t> </a:t>
            </a:r>
            <a:r>
              <a:rPr dirty="0" sz="1150" spc="5">
                <a:latin typeface="Times New Roman"/>
                <a:cs typeface="Times New Roman"/>
              </a:rPr>
              <a:t>2</a:t>
            </a:r>
            <a:r>
              <a:rPr dirty="0" sz="1150" spc="10">
                <a:latin typeface="Times New Roman"/>
                <a:cs typeface="Times New Roman"/>
              </a:rPr>
              <a:t>,</a:t>
            </a:r>
            <a:r>
              <a:rPr dirty="0" sz="1150" spc="-140">
                <a:latin typeface="Times New Roman"/>
                <a:cs typeface="Times New Roman"/>
              </a:rPr>
              <a:t> </a:t>
            </a:r>
            <a:r>
              <a:rPr dirty="0" sz="1150" spc="30">
                <a:latin typeface="Symbol"/>
                <a:cs typeface="Symbol"/>
              </a:rPr>
              <a:t></a:t>
            </a:r>
            <a:endParaRPr sz="1150">
              <a:latin typeface="Symbol"/>
              <a:cs typeface="Symbo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4939762" y="1455517"/>
            <a:ext cx="521970" cy="25971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  <a:tabLst>
                <a:tab pos="291465" algn="l"/>
              </a:tabLst>
            </a:pPr>
            <a:r>
              <a:rPr dirty="0" sz="1500" spc="-105">
                <a:latin typeface="Symbol"/>
                <a:cs typeface="Symbol"/>
              </a:rPr>
              <a:t></a:t>
            </a:r>
            <a:r>
              <a:rPr dirty="0" sz="1500" spc="-105">
                <a:latin typeface="Times New Roman"/>
                <a:cs typeface="Times New Roman"/>
              </a:rPr>
              <a:t>	</a:t>
            </a:r>
            <a:r>
              <a:rPr dirty="0" baseline="4830" sz="1725" spc="-82">
                <a:latin typeface="Times New Roman"/>
                <a:cs typeface="Times New Roman"/>
              </a:rPr>
              <a:t>1</a:t>
            </a:r>
            <a:r>
              <a:rPr dirty="0" sz="1500" spc="-55">
                <a:latin typeface="Symbol"/>
                <a:cs typeface="Symbol"/>
              </a:rPr>
              <a:t></a:t>
            </a:r>
            <a:r>
              <a:rPr dirty="0" sz="1500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.</a:t>
            </a:r>
            <a:endParaRPr baseline="5050" sz="1650">
              <a:latin typeface="Calibri"/>
              <a:cs typeface="Calibr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876257" y="1979058"/>
            <a:ext cx="4463415" cy="36449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1</a:t>
            </a:r>
            <a:endParaRPr sz="1100">
              <a:latin typeface="Calibri"/>
              <a:cs typeface="Calibri"/>
            </a:endParaRPr>
          </a:p>
          <a:p>
            <a:pPr marL="38100">
              <a:lnSpc>
                <a:spcPct val="100000"/>
              </a:lnSpc>
              <a:spcBef>
                <a:spcPts val="25"/>
              </a:spcBef>
            </a:pPr>
            <a:r>
              <a:rPr dirty="0" sz="1100" spc="-5">
                <a:latin typeface="Calibri"/>
                <a:cs typeface="Calibri"/>
              </a:rPr>
              <a:t>First,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know </a:t>
            </a:r>
            <a:r>
              <a:rPr dirty="0" sz="1100">
                <a:latin typeface="Calibri"/>
                <a:cs typeface="Calibri"/>
              </a:rPr>
              <a:t>we’ll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 1</a:t>
            </a:r>
            <a:r>
              <a:rPr dirty="0" baseline="31746" sz="1050" spc="-7">
                <a:latin typeface="Calibri"/>
                <a:cs typeface="Calibri"/>
              </a:rPr>
              <a:t>st</a:t>
            </a:r>
            <a:r>
              <a:rPr dirty="0" baseline="31746" sz="1050" spc="142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order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derivatives.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 </a:t>
            </a:r>
            <a:r>
              <a:rPr dirty="0" sz="1100">
                <a:latin typeface="Calibri"/>
                <a:cs typeface="Calibri"/>
              </a:rPr>
              <a:t>they</a:t>
            </a:r>
            <a:r>
              <a:rPr dirty="0" sz="1100" spc="-5">
                <a:latin typeface="Calibri"/>
                <a:cs typeface="Calibri"/>
              </a:rPr>
              <a:t> are,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2658167" y="2720003"/>
            <a:ext cx="300990" cy="0"/>
          </a:xfrm>
          <a:custGeom>
            <a:avLst/>
            <a:gdLst/>
            <a:ahLst/>
            <a:cxnLst/>
            <a:rect l="l" t="t" r="r" b="b"/>
            <a:pathLst>
              <a:path w="300989" h="0">
                <a:moveTo>
                  <a:pt x="0" y="0"/>
                </a:moveTo>
                <a:lnTo>
                  <a:pt x="300565" y="0"/>
                </a:lnTo>
              </a:path>
            </a:pathLst>
          </a:custGeom>
          <a:ln w="771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/>
          <p:nvPr/>
        </p:nvSpPr>
        <p:spPr>
          <a:xfrm>
            <a:off x="5565090" y="2720003"/>
            <a:ext cx="220979" cy="0"/>
          </a:xfrm>
          <a:custGeom>
            <a:avLst/>
            <a:gdLst/>
            <a:ahLst/>
            <a:cxnLst/>
            <a:rect l="l" t="t" r="r" b="b"/>
            <a:pathLst>
              <a:path w="220979" h="0">
                <a:moveTo>
                  <a:pt x="0" y="0"/>
                </a:moveTo>
                <a:lnTo>
                  <a:pt x="220864" y="0"/>
                </a:lnTo>
              </a:path>
            </a:pathLst>
          </a:custGeom>
          <a:ln w="771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 txBox="1"/>
          <p:nvPr/>
        </p:nvSpPr>
        <p:spPr>
          <a:xfrm>
            <a:off x="5543624" y="2712173"/>
            <a:ext cx="261620" cy="21272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25"/>
              </a:spcBef>
            </a:pPr>
            <a:r>
              <a:rPr dirty="0" sz="1200" spc="10" i="1">
                <a:latin typeface="Times New Roman"/>
                <a:cs typeface="Times New Roman"/>
              </a:rPr>
              <a:t>xy</a:t>
            </a:r>
            <a:r>
              <a:rPr dirty="0" baseline="43650" sz="1050" spc="15">
                <a:latin typeface="Times New Roman"/>
                <a:cs typeface="Times New Roman"/>
              </a:rPr>
              <a:t>3</a:t>
            </a:r>
            <a:endParaRPr baseline="43650" sz="105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4425082" y="2553467"/>
            <a:ext cx="1358900" cy="27051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5"/>
              </a:spcBef>
            </a:pP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 spc="-67">
                <a:latin typeface="Symbol"/>
                <a:cs typeface="Symbol"/>
              </a:rPr>
              <a:t></a:t>
            </a:r>
            <a:r>
              <a:rPr dirty="0" baseline="4273" sz="1950" spc="-89">
                <a:latin typeface="Symbol"/>
                <a:cs typeface="Symbol"/>
              </a:rPr>
              <a:t></a:t>
            </a:r>
            <a:r>
              <a:rPr dirty="0" baseline="4273" sz="1950" spc="-157">
                <a:latin typeface="Times New Roman"/>
                <a:cs typeface="Times New Roman"/>
              </a:rPr>
              <a:t> </a:t>
            </a:r>
            <a:r>
              <a:rPr dirty="0" baseline="4629" sz="1800" spc="75" i="1">
                <a:latin typeface="Times New Roman"/>
                <a:cs typeface="Times New Roman"/>
              </a:rPr>
              <a:t>x</a:t>
            </a:r>
            <a:r>
              <a:rPr dirty="0" baseline="51587" sz="1050" spc="-7">
                <a:latin typeface="Times New Roman"/>
                <a:cs typeface="Times New Roman"/>
              </a:rPr>
              <a:t>2</a:t>
            </a:r>
            <a:r>
              <a:rPr dirty="0" baseline="51587" sz="1050" spc="104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s</a:t>
            </a:r>
            <a:r>
              <a:rPr dirty="0" baseline="4629" sz="1800" spc="-7">
                <a:latin typeface="Times New Roman"/>
                <a:cs typeface="Times New Roman"/>
              </a:rPr>
              <a:t>in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sz="1600" spc="-114">
                <a:latin typeface="Symbol"/>
                <a:cs typeface="Symbol"/>
              </a:rPr>
              <a:t></a:t>
            </a:r>
            <a:r>
              <a:rPr dirty="0" baseline="4273" sz="1950" spc="-89">
                <a:latin typeface="Symbol"/>
                <a:cs typeface="Symbol"/>
              </a:rPr>
              <a:t></a:t>
            </a:r>
            <a:r>
              <a:rPr dirty="0" baseline="4273" sz="1950" spc="-75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 spc="-284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210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</a:t>
            </a:r>
            <a:r>
              <a:rPr dirty="0" baseline="4629" sz="1800">
                <a:latin typeface="Times New Roman"/>
                <a:cs typeface="Times New Roman"/>
              </a:rPr>
              <a:t> </a:t>
            </a:r>
            <a:r>
              <a:rPr dirty="0" baseline="4629" sz="1800" spc="-209">
                <a:latin typeface="Times New Roman"/>
                <a:cs typeface="Times New Roman"/>
              </a:rPr>
              <a:t> </a:t>
            </a:r>
            <a:r>
              <a:rPr dirty="0" baseline="39351" sz="1800" spc="-7">
                <a:latin typeface="Times New Roman"/>
                <a:cs typeface="Times New Roman"/>
              </a:rPr>
              <a:t>12</a:t>
            </a:r>
            <a:endParaRPr baseline="39351" sz="180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2758876" y="2492179"/>
            <a:ext cx="101600" cy="21272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200" spc="-5">
                <a:latin typeface="Times New Roman"/>
                <a:cs typeface="Times New Roman"/>
              </a:rPr>
              <a:t>6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2636725" y="2642360"/>
            <a:ext cx="338455" cy="21272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25"/>
              </a:spcBef>
            </a:pPr>
            <a:r>
              <a:rPr dirty="0" baseline="-25462" sz="1800" spc="37" i="1">
                <a:latin typeface="Times New Roman"/>
                <a:cs typeface="Times New Roman"/>
              </a:rPr>
              <a:t>x</a:t>
            </a:r>
            <a:r>
              <a:rPr dirty="0" sz="700" spc="25">
                <a:latin typeface="Times New Roman"/>
                <a:cs typeface="Times New Roman"/>
              </a:rPr>
              <a:t>2</a:t>
            </a:r>
            <a:r>
              <a:rPr dirty="0" sz="700" spc="-40">
                <a:latin typeface="Times New Roman"/>
                <a:cs typeface="Times New Roman"/>
              </a:rPr>
              <a:t> </a:t>
            </a:r>
            <a:r>
              <a:rPr dirty="0" baseline="-25462" sz="1800" spc="52" i="1">
                <a:latin typeface="Times New Roman"/>
                <a:cs typeface="Times New Roman"/>
              </a:rPr>
              <a:t>y</a:t>
            </a:r>
            <a:r>
              <a:rPr dirty="0" sz="700" spc="3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1691434" y="2553471"/>
            <a:ext cx="949325" cy="27051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 spc="97">
                <a:latin typeface="Times New Roman"/>
                <a:cs typeface="Times New Roman"/>
              </a:rPr>
              <a:t>2</a:t>
            </a:r>
            <a:r>
              <a:rPr dirty="0" baseline="4629" sz="1800" spc="-7" i="1">
                <a:latin typeface="Times New Roman"/>
                <a:cs typeface="Times New Roman"/>
              </a:rPr>
              <a:t>x</a:t>
            </a:r>
            <a:r>
              <a:rPr dirty="0" baseline="4629" sz="1800" spc="-209" i="1">
                <a:latin typeface="Times New Roman"/>
                <a:cs typeface="Times New Roman"/>
              </a:rPr>
              <a:t> </a:t>
            </a:r>
            <a:r>
              <a:rPr dirty="0" baseline="4629" sz="1800" spc="-22">
                <a:latin typeface="Times New Roman"/>
                <a:cs typeface="Times New Roman"/>
              </a:rPr>
              <a:t>c</a:t>
            </a:r>
            <a:r>
              <a:rPr dirty="0" baseline="4629" sz="1800" spc="-7">
                <a:latin typeface="Times New Roman"/>
                <a:cs typeface="Times New Roman"/>
              </a:rPr>
              <a:t>o</a:t>
            </a:r>
            <a:r>
              <a:rPr dirty="0" baseline="4629" sz="1800" spc="-7">
                <a:latin typeface="Times New Roman"/>
                <a:cs typeface="Times New Roman"/>
              </a:rPr>
              <a:t>s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sz="1600" spc="-114">
                <a:latin typeface="Symbol"/>
                <a:cs typeface="Symbol"/>
              </a:rPr>
              <a:t></a:t>
            </a:r>
            <a:r>
              <a:rPr dirty="0" baseline="4273" sz="1950" spc="-89">
                <a:latin typeface="Symbol"/>
                <a:cs typeface="Symbol"/>
              </a:rPr>
              <a:t></a:t>
            </a:r>
            <a:r>
              <a:rPr dirty="0" baseline="4273" sz="1950" spc="-75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 spc="-284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21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</a:t>
            </a:r>
            <a:endParaRPr baseline="4629" sz="1800">
              <a:latin typeface="Symbol"/>
              <a:cs typeface="Symbol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1594284" y="2683355"/>
            <a:ext cx="70485" cy="14922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800" spc="-5" i="1">
                <a:latin typeface="Times New Roman"/>
                <a:cs typeface="Times New Roman"/>
              </a:rPr>
              <a:t>x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4351723" y="2683355"/>
            <a:ext cx="70485" cy="14922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800" spc="-5" i="1">
                <a:latin typeface="Times New Roman"/>
                <a:cs typeface="Times New Roman"/>
              </a:rPr>
              <a:t>y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1540753" y="2590406"/>
            <a:ext cx="67945" cy="21272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200" spc="-5" i="1">
                <a:latin typeface="Times New Roman"/>
                <a:cs typeface="Times New Roman"/>
              </a:rPr>
              <a:t>f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4293407" y="2590406"/>
            <a:ext cx="67945" cy="21272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200" spc="-5" i="1">
                <a:latin typeface="Times New Roman"/>
                <a:cs typeface="Times New Roman"/>
              </a:rPr>
              <a:t>f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901700" y="3090108"/>
            <a:ext cx="5850255" cy="62039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ts val="1265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2</a:t>
            </a:r>
            <a:endParaRPr sz="1100">
              <a:latin typeface="Calibri"/>
              <a:cs typeface="Calibri"/>
            </a:endParaRPr>
          </a:p>
          <a:p>
            <a:pPr marL="12700" marR="5080" indent="-635">
              <a:lnSpc>
                <a:spcPts val="1650"/>
              </a:lnSpc>
              <a:spcBef>
                <a:spcPts val="215"/>
              </a:spcBef>
            </a:pPr>
            <a:r>
              <a:rPr dirty="0" baseline="5050" sz="1650">
                <a:latin typeface="Calibri"/>
                <a:cs typeface="Calibri"/>
              </a:rPr>
              <a:t>Now</a:t>
            </a:r>
            <a:r>
              <a:rPr dirty="0" baseline="5050" sz="1650" spc="-7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we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also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need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the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two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derivatives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from</a:t>
            </a:r>
            <a:r>
              <a:rPr dirty="0" baseline="5050" sz="1650">
                <a:latin typeface="Calibri"/>
                <a:cs typeface="Calibri"/>
              </a:rPr>
              <a:t> the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first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step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and</a:t>
            </a:r>
            <a:r>
              <a:rPr dirty="0" baseline="5050" sz="1650">
                <a:latin typeface="Calibri"/>
                <a:cs typeface="Calibri"/>
              </a:rPr>
              <a:t> the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function evaluated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at</a:t>
            </a:r>
            <a:r>
              <a:rPr dirty="0" baseline="5050" sz="1650" spc="217">
                <a:latin typeface="Calibri"/>
                <a:cs typeface="Calibri"/>
              </a:rPr>
              <a:t> </a:t>
            </a:r>
            <a:r>
              <a:rPr dirty="0" sz="1600" spc="-20">
                <a:latin typeface="Symbol"/>
                <a:cs typeface="Symbol"/>
              </a:rPr>
              <a:t></a:t>
            </a:r>
            <a:r>
              <a:rPr dirty="0" baseline="4629" sz="1800" spc="-30">
                <a:latin typeface="Times New Roman"/>
                <a:cs typeface="Times New Roman"/>
              </a:rPr>
              <a:t>2,</a:t>
            </a:r>
            <a:r>
              <a:rPr dirty="0" baseline="4629" sz="1800" spc="-217">
                <a:latin typeface="Times New Roman"/>
                <a:cs typeface="Times New Roman"/>
              </a:rPr>
              <a:t> </a:t>
            </a:r>
            <a:r>
              <a:rPr dirty="0" baseline="4629" sz="1800" spc="-89">
                <a:latin typeface="Symbol"/>
                <a:cs typeface="Symbol"/>
              </a:rPr>
              <a:t></a:t>
            </a:r>
            <a:r>
              <a:rPr dirty="0" baseline="4629" sz="1800" spc="-89">
                <a:latin typeface="Times New Roman"/>
                <a:cs typeface="Times New Roman"/>
              </a:rPr>
              <a:t>1</a:t>
            </a:r>
            <a:r>
              <a:rPr dirty="0" sz="1600" spc="-60">
                <a:latin typeface="Symbol"/>
                <a:cs typeface="Symbol"/>
              </a:rPr>
              <a:t></a:t>
            </a:r>
            <a:r>
              <a:rPr dirty="0" sz="1600" spc="65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.</a:t>
            </a:r>
            <a:r>
              <a:rPr dirty="0" baseline="5050" sz="1650" spc="22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Here </a:t>
            </a:r>
            <a:r>
              <a:rPr dirty="0" baseline="5050" sz="1650" spc="-352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those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evaluations,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3815503" y="4085497"/>
            <a:ext cx="90805" cy="0"/>
          </a:xfrm>
          <a:custGeom>
            <a:avLst/>
            <a:gdLst/>
            <a:ahLst/>
            <a:cxnLst/>
            <a:rect l="l" t="t" r="r" b="b"/>
            <a:pathLst>
              <a:path w="90804" h="0">
                <a:moveTo>
                  <a:pt x="0" y="0"/>
                </a:moveTo>
                <a:lnTo>
                  <a:pt x="90570" y="0"/>
                </a:lnTo>
              </a:path>
            </a:pathLst>
          </a:custGeom>
          <a:ln w="765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7" name="object 27"/>
          <p:cNvSpPr txBox="1"/>
          <p:nvPr/>
        </p:nvSpPr>
        <p:spPr>
          <a:xfrm>
            <a:off x="3812372" y="4077552"/>
            <a:ext cx="102235" cy="211454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1200">
                <a:latin typeface="Times New Roman"/>
                <a:cs typeface="Times New Roman"/>
              </a:rPr>
              <a:t>2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3064341" y="4049034"/>
            <a:ext cx="70485" cy="14859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800" spc="-5" i="1">
                <a:latin typeface="Times New Roman"/>
                <a:cs typeface="Times New Roman"/>
              </a:rPr>
              <a:t>x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1600533" y="3920191"/>
            <a:ext cx="2350770" cy="26860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  <a:tabLst>
                <a:tab pos="1422400" algn="l"/>
              </a:tabLst>
            </a:pPr>
            <a:r>
              <a:rPr dirty="0" baseline="4629" sz="1800" i="1">
                <a:latin typeface="Times New Roman"/>
                <a:cs typeface="Times New Roman"/>
              </a:rPr>
              <a:t>f</a:t>
            </a:r>
            <a:r>
              <a:rPr dirty="0" baseline="4629" sz="1800" spc="142" i="1">
                <a:latin typeface="Times New Roman"/>
                <a:cs typeface="Times New Roman"/>
              </a:rPr>
              <a:t> </a:t>
            </a:r>
            <a:r>
              <a:rPr dirty="0" sz="1600" spc="-40">
                <a:latin typeface="Symbol"/>
                <a:cs typeface="Symbol"/>
              </a:rPr>
              <a:t></a:t>
            </a:r>
            <a:r>
              <a:rPr dirty="0" baseline="4629" sz="1800" spc="-30">
                <a:latin typeface="Times New Roman"/>
                <a:cs typeface="Times New Roman"/>
              </a:rPr>
              <a:t>2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22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-52">
                <a:latin typeface="Times New Roman"/>
                <a:cs typeface="Times New Roman"/>
              </a:rPr>
              <a:t>1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3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>
                <a:latin typeface="Times New Roman"/>
                <a:cs typeface="Times New Roman"/>
              </a:rPr>
              <a:t>7</a:t>
            </a:r>
            <a:r>
              <a:rPr dirty="0" baseline="4629" sz="1800">
                <a:latin typeface="Times New Roman"/>
                <a:cs typeface="Times New Roman"/>
              </a:rPr>
              <a:t>	</a:t>
            </a:r>
            <a:r>
              <a:rPr dirty="0" baseline="4629" sz="1800" i="1">
                <a:latin typeface="Times New Roman"/>
                <a:cs typeface="Times New Roman"/>
              </a:rPr>
              <a:t>f</a:t>
            </a:r>
            <a:r>
              <a:rPr dirty="0" baseline="4629" sz="1800" i="1">
                <a:latin typeface="Times New Roman"/>
                <a:cs typeface="Times New Roman"/>
              </a:rPr>
              <a:t> </a:t>
            </a:r>
            <a:r>
              <a:rPr dirty="0" baseline="4629" sz="1800" spc="150" i="1">
                <a:latin typeface="Times New Roman"/>
                <a:cs typeface="Times New Roman"/>
              </a:rPr>
              <a:t> </a:t>
            </a:r>
            <a:r>
              <a:rPr dirty="0" sz="1600" spc="-40">
                <a:latin typeface="Symbol"/>
                <a:cs typeface="Symbol"/>
              </a:rPr>
              <a:t></a:t>
            </a:r>
            <a:r>
              <a:rPr dirty="0" baseline="4629" sz="1800" spc="-30">
                <a:latin typeface="Times New Roman"/>
                <a:cs typeface="Times New Roman"/>
              </a:rPr>
              <a:t>2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22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-52">
                <a:latin typeface="Times New Roman"/>
                <a:cs typeface="Times New Roman"/>
              </a:rPr>
              <a:t>1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3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-75">
                <a:latin typeface="Times New Roman"/>
                <a:cs typeface="Times New Roman"/>
              </a:rPr>
              <a:t> </a:t>
            </a:r>
            <a:r>
              <a:rPr dirty="0" baseline="39351" sz="1800">
                <a:latin typeface="Times New Roman"/>
                <a:cs typeface="Times New Roman"/>
              </a:rPr>
              <a:t>5</a:t>
            </a:r>
            <a:endParaRPr baseline="39351" sz="1800">
              <a:latin typeface="Times New Roman"/>
              <a:cs typeface="Times New Roman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4899592" y="4049034"/>
            <a:ext cx="70485" cy="14859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800" spc="-5" i="1">
                <a:latin typeface="Times New Roman"/>
                <a:cs typeface="Times New Roman"/>
              </a:rPr>
              <a:t>y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4841152" y="3920191"/>
            <a:ext cx="876300" cy="26860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baseline="4629" sz="1800" i="1">
                <a:latin typeface="Times New Roman"/>
                <a:cs typeface="Times New Roman"/>
              </a:rPr>
              <a:t>f</a:t>
            </a:r>
            <a:r>
              <a:rPr dirty="0" baseline="4629" sz="1800" i="1">
                <a:latin typeface="Times New Roman"/>
                <a:cs typeface="Times New Roman"/>
              </a:rPr>
              <a:t>  </a:t>
            </a:r>
            <a:r>
              <a:rPr dirty="0" baseline="4629" sz="1800" spc="-217" i="1">
                <a:latin typeface="Times New Roman"/>
                <a:cs typeface="Times New Roman"/>
              </a:rPr>
              <a:t> </a:t>
            </a:r>
            <a:r>
              <a:rPr dirty="0" sz="1600" spc="-40">
                <a:latin typeface="Symbol"/>
                <a:cs typeface="Symbol"/>
              </a:rPr>
              <a:t></a:t>
            </a:r>
            <a:r>
              <a:rPr dirty="0" baseline="4629" sz="1800" spc="-30">
                <a:latin typeface="Times New Roman"/>
                <a:cs typeface="Times New Roman"/>
              </a:rPr>
              <a:t>2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22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-52">
                <a:latin typeface="Times New Roman"/>
                <a:cs typeface="Times New Roman"/>
              </a:rPr>
              <a:t>1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3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>
                <a:latin typeface="Times New Roman"/>
                <a:cs typeface="Times New Roman"/>
              </a:rPr>
              <a:t>6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901700" y="4429705"/>
            <a:ext cx="1506855" cy="36449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3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tangent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plane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then,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2988833" y="4950666"/>
            <a:ext cx="1036955" cy="2654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20"/>
              </a:spcBef>
              <a:tabLst>
                <a:tab pos="358775" algn="l"/>
                <a:tab pos="630555" algn="l"/>
                <a:tab pos="973455" algn="l"/>
              </a:tabLst>
            </a:pP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125">
                <a:latin typeface="Times New Roman"/>
                <a:cs typeface="Times New Roman"/>
              </a:rPr>
              <a:t>	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	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125">
                <a:latin typeface="Times New Roman"/>
                <a:cs typeface="Times New Roman"/>
              </a:rPr>
              <a:t>	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grpSp>
        <p:nvGrpSpPr>
          <p:cNvPr id="34" name="object 34"/>
          <p:cNvGrpSpPr/>
          <p:nvPr/>
        </p:nvGrpSpPr>
        <p:grpSpPr>
          <a:xfrm>
            <a:off x="2350065" y="4990146"/>
            <a:ext cx="2613660" cy="247650"/>
            <a:chOff x="2350065" y="4990146"/>
            <a:chExt cx="2613660" cy="247650"/>
          </a:xfrm>
        </p:grpSpPr>
        <p:sp>
          <p:nvSpPr>
            <p:cNvPr id="35" name="object 35"/>
            <p:cNvSpPr/>
            <p:nvPr/>
          </p:nvSpPr>
          <p:spPr>
            <a:xfrm>
              <a:off x="2353835" y="4990344"/>
              <a:ext cx="0" cy="247015"/>
            </a:xfrm>
            <a:custGeom>
              <a:avLst/>
              <a:gdLst/>
              <a:ahLst/>
              <a:cxnLst/>
              <a:rect l="l" t="t" r="r" b="b"/>
              <a:pathLst>
                <a:path w="0" h="247014">
                  <a:moveTo>
                    <a:pt x="0" y="0"/>
                  </a:moveTo>
                  <a:lnTo>
                    <a:pt x="0" y="246856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/>
            <p:cNvSpPr/>
            <p:nvPr/>
          </p:nvSpPr>
          <p:spPr>
            <a:xfrm>
              <a:off x="4959320" y="4990344"/>
              <a:ext cx="0" cy="247015"/>
            </a:xfrm>
            <a:custGeom>
              <a:avLst/>
              <a:gdLst/>
              <a:ahLst/>
              <a:cxnLst/>
              <a:rect l="l" t="t" r="r" b="b"/>
              <a:pathLst>
                <a:path w="0" h="247014">
                  <a:moveTo>
                    <a:pt x="0" y="0"/>
                  </a:moveTo>
                  <a:lnTo>
                    <a:pt x="0" y="246856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/>
            <p:cNvSpPr/>
            <p:nvPr/>
          </p:nvSpPr>
          <p:spPr>
            <a:xfrm>
              <a:off x="2350264" y="4993916"/>
              <a:ext cx="2613025" cy="0"/>
            </a:xfrm>
            <a:custGeom>
              <a:avLst/>
              <a:gdLst/>
              <a:ahLst/>
              <a:cxnLst/>
              <a:rect l="l" t="t" r="r" b="b"/>
              <a:pathLst>
                <a:path w="2613025" h="0">
                  <a:moveTo>
                    <a:pt x="0" y="0"/>
                  </a:moveTo>
                  <a:lnTo>
                    <a:pt x="2613025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/>
            <p:cNvSpPr/>
            <p:nvPr/>
          </p:nvSpPr>
          <p:spPr>
            <a:xfrm>
              <a:off x="2350264" y="5233232"/>
              <a:ext cx="2613025" cy="0"/>
            </a:xfrm>
            <a:custGeom>
              <a:avLst/>
              <a:gdLst/>
              <a:ahLst/>
              <a:cxnLst/>
              <a:rect l="l" t="t" r="r" b="b"/>
              <a:pathLst>
                <a:path w="2613025" h="0">
                  <a:moveTo>
                    <a:pt x="0" y="0"/>
                  </a:moveTo>
                  <a:lnTo>
                    <a:pt x="2613025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9" name="object 39"/>
          <p:cNvSpPr txBox="1"/>
          <p:nvPr/>
        </p:nvSpPr>
        <p:spPr>
          <a:xfrm>
            <a:off x="2905093" y="4997495"/>
            <a:ext cx="66675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u="sng" sz="700" spc="-10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5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2915810" y="5094324"/>
            <a:ext cx="571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4272329" y="4997495"/>
            <a:ext cx="67945" cy="227965"/>
          </a:xfrm>
          <a:prstGeom prst="rect">
            <a:avLst/>
          </a:prstGeom>
        </p:spPr>
        <p:txBody>
          <a:bodyPr wrap="square" lIns="0" tIns="23495" rIns="0" bIns="0" rtlCol="0" vert="horz">
            <a:spAutoFit/>
          </a:bodyPr>
          <a:lstStyle/>
          <a:p>
            <a:pPr marL="10160" marR="5080" indent="-10795">
              <a:lnSpc>
                <a:spcPts val="760"/>
              </a:lnSpc>
              <a:spcBef>
                <a:spcPts val="185"/>
              </a:spcBef>
            </a:pPr>
            <a:r>
              <a:rPr dirty="0" u="sng" sz="700" spc="-10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5 </a:t>
            </a:r>
            <a:r>
              <a:rPr dirty="0" sz="700" spc="-5">
                <a:latin typeface="Times New Roman"/>
                <a:cs typeface="Times New Roman"/>
              </a:rPr>
              <a:t> 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2388421" y="4986780"/>
            <a:ext cx="113030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  <a:tabLst>
                <a:tab pos="670560" algn="l"/>
              </a:tabLst>
            </a:pPr>
            <a:r>
              <a:rPr dirty="0" sz="1200" spc="-5" i="1">
                <a:latin typeface="Times New Roman"/>
                <a:cs typeface="Times New Roman"/>
              </a:rPr>
              <a:t>z</a:t>
            </a:r>
            <a:r>
              <a:rPr dirty="0" sz="1200" spc="2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7</a:t>
            </a:r>
            <a:r>
              <a:rPr dirty="0" sz="1200" spc="-9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8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2 </a:t>
            </a:r>
            <a:r>
              <a:rPr dirty="0" sz="1200" spc="4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3529348" y="4986780"/>
            <a:ext cx="73279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Times New Roman"/>
                <a:cs typeface="Times New Roman"/>
              </a:rPr>
              <a:t>6 </a:t>
            </a:r>
            <a:r>
              <a:rPr dirty="0" sz="1200" spc="12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spc="-65" i="1">
                <a:latin typeface="Times New Roman"/>
                <a:cs typeface="Times New Roman"/>
              </a:rPr>
              <a:t> </a:t>
            </a:r>
            <a:r>
              <a:rPr dirty="0" sz="1200" spc="90">
                <a:latin typeface="Symbol"/>
                <a:cs typeface="Symbol"/>
              </a:rPr>
              <a:t></a:t>
            </a:r>
            <a:r>
              <a:rPr dirty="0" sz="1200">
                <a:latin typeface="Times New Roman"/>
                <a:cs typeface="Times New Roman"/>
              </a:rPr>
              <a:t>1 </a:t>
            </a:r>
            <a:r>
              <a:rPr dirty="0" sz="1200" spc="2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4368013" y="4986780"/>
            <a:ext cx="58420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8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6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spc="-6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8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5" name="object 45"/>
          <p:cNvSpPr/>
          <p:nvPr/>
        </p:nvSpPr>
        <p:spPr>
          <a:xfrm>
            <a:off x="896111" y="5448300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4">
                <a:moveTo>
                  <a:pt x="5980176" y="0"/>
                </a:moveTo>
                <a:lnTo>
                  <a:pt x="0" y="0"/>
                </a:lnTo>
                <a:lnTo>
                  <a:pt x="0" y="18287"/>
                </a:lnTo>
                <a:lnTo>
                  <a:pt x="5980176" y="18287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46" name="object 46"/>
          <p:cNvGrpSpPr/>
          <p:nvPr/>
        </p:nvGrpSpPr>
        <p:grpSpPr>
          <a:xfrm>
            <a:off x="3766420" y="5845778"/>
            <a:ext cx="539115" cy="212090"/>
            <a:chOff x="3766420" y="5845778"/>
            <a:chExt cx="539115" cy="212090"/>
          </a:xfrm>
        </p:grpSpPr>
        <p:sp>
          <p:nvSpPr>
            <p:cNvPr id="47" name="object 47"/>
            <p:cNvSpPr/>
            <p:nvPr/>
          </p:nvSpPr>
          <p:spPr>
            <a:xfrm>
              <a:off x="3767616" y="5978396"/>
              <a:ext cx="15875" cy="11430"/>
            </a:xfrm>
            <a:custGeom>
              <a:avLst/>
              <a:gdLst/>
              <a:ahLst/>
              <a:cxnLst/>
              <a:rect l="l" t="t" r="r" b="b"/>
              <a:pathLst>
                <a:path w="15875" h="11429">
                  <a:moveTo>
                    <a:pt x="0" y="11378"/>
                  </a:moveTo>
                  <a:lnTo>
                    <a:pt x="1552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" name="object 48"/>
            <p:cNvSpPr/>
            <p:nvPr/>
          </p:nvSpPr>
          <p:spPr>
            <a:xfrm>
              <a:off x="3783136" y="5978396"/>
              <a:ext cx="37465" cy="79375"/>
            </a:xfrm>
            <a:custGeom>
              <a:avLst/>
              <a:gdLst/>
              <a:ahLst/>
              <a:cxnLst/>
              <a:rect l="l" t="t" r="r" b="b"/>
              <a:pathLst>
                <a:path w="37464" h="79375">
                  <a:moveTo>
                    <a:pt x="0" y="0"/>
                  </a:moveTo>
                  <a:lnTo>
                    <a:pt x="37009" y="78865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" name="object 49"/>
            <p:cNvSpPr/>
            <p:nvPr/>
          </p:nvSpPr>
          <p:spPr>
            <a:xfrm>
              <a:off x="3820145" y="5849309"/>
              <a:ext cx="40640" cy="208279"/>
            </a:xfrm>
            <a:custGeom>
              <a:avLst/>
              <a:gdLst/>
              <a:ahLst/>
              <a:cxnLst/>
              <a:rect l="l" t="t" r="r" b="b"/>
              <a:pathLst>
                <a:path w="40639" h="208279">
                  <a:moveTo>
                    <a:pt x="0" y="207952"/>
                  </a:moveTo>
                  <a:lnTo>
                    <a:pt x="40591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" name="object 50"/>
            <p:cNvSpPr/>
            <p:nvPr/>
          </p:nvSpPr>
          <p:spPr>
            <a:xfrm>
              <a:off x="3860736" y="5849309"/>
              <a:ext cx="445134" cy="0"/>
            </a:xfrm>
            <a:custGeom>
              <a:avLst/>
              <a:gdLst/>
              <a:ahLst/>
              <a:cxnLst/>
              <a:rect l="l" t="t" r="r" b="b"/>
              <a:pathLst>
                <a:path w="445135" h="0">
                  <a:moveTo>
                    <a:pt x="0" y="0"/>
                  </a:moveTo>
                  <a:lnTo>
                    <a:pt x="44451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" name="object 51"/>
            <p:cNvSpPr/>
            <p:nvPr/>
          </p:nvSpPr>
          <p:spPr>
            <a:xfrm>
              <a:off x="3766420" y="5845778"/>
              <a:ext cx="539115" cy="212090"/>
            </a:xfrm>
            <a:custGeom>
              <a:avLst/>
              <a:gdLst/>
              <a:ahLst/>
              <a:cxnLst/>
              <a:rect l="l" t="t" r="r" b="b"/>
              <a:pathLst>
                <a:path w="539114" h="212089">
                  <a:moveTo>
                    <a:pt x="57702" y="211483"/>
                  </a:moveTo>
                  <a:lnTo>
                    <a:pt x="50141" y="211483"/>
                  </a:lnTo>
                  <a:lnTo>
                    <a:pt x="12734" y="138112"/>
                  </a:lnTo>
                  <a:lnTo>
                    <a:pt x="2784" y="145958"/>
                  </a:lnTo>
                  <a:lnTo>
                    <a:pt x="0" y="142036"/>
                  </a:lnTo>
                  <a:lnTo>
                    <a:pt x="21091" y="127125"/>
                  </a:lnTo>
                  <a:lnTo>
                    <a:pt x="53722" y="193042"/>
                  </a:lnTo>
                  <a:lnTo>
                    <a:pt x="91528" y="0"/>
                  </a:lnTo>
                  <a:lnTo>
                    <a:pt x="538828" y="0"/>
                  </a:lnTo>
                  <a:lnTo>
                    <a:pt x="538828" y="7454"/>
                  </a:lnTo>
                  <a:lnTo>
                    <a:pt x="97498" y="7454"/>
                  </a:lnTo>
                  <a:lnTo>
                    <a:pt x="57702" y="211483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2" name="object 52"/>
          <p:cNvSpPr txBox="1"/>
          <p:nvPr/>
        </p:nvSpPr>
        <p:spPr>
          <a:xfrm>
            <a:off x="901700" y="5849170"/>
            <a:ext cx="2868930" cy="20637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1100">
                <a:latin typeface="Calibri"/>
                <a:cs typeface="Calibri"/>
              </a:rPr>
              <a:t>2. </a:t>
            </a:r>
            <a:r>
              <a:rPr dirty="0" sz="1100" spc="-5">
                <a:latin typeface="Calibri"/>
                <a:cs typeface="Calibri"/>
              </a:rPr>
              <a:t>Find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tangent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plane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245">
                <a:latin typeface="Calibri"/>
                <a:cs typeface="Calibri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z</a:t>
            </a:r>
            <a:r>
              <a:rPr dirty="0" sz="1150" spc="3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50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x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3836548" y="5805658"/>
            <a:ext cx="1497965" cy="26860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dirty="0" baseline="2415" sz="1725" spc="112" i="1">
                <a:latin typeface="Times New Roman"/>
                <a:cs typeface="Times New Roman"/>
              </a:rPr>
              <a:t>x</a:t>
            </a:r>
            <a:r>
              <a:rPr dirty="0" baseline="51282" sz="975" spc="30">
                <a:latin typeface="Times New Roman"/>
                <a:cs typeface="Times New Roman"/>
              </a:rPr>
              <a:t>2</a:t>
            </a:r>
            <a:r>
              <a:rPr dirty="0" baseline="51282" sz="975">
                <a:latin typeface="Times New Roman"/>
                <a:cs typeface="Times New Roman"/>
              </a:rPr>
              <a:t> </a:t>
            </a:r>
            <a:r>
              <a:rPr dirty="0" baseline="51282" sz="975" spc="-7">
                <a:latin typeface="Times New Roman"/>
                <a:cs typeface="Times New Roman"/>
              </a:rPr>
              <a:t> </a:t>
            </a:r>
            <a:r>
              <a:rPr dirty="0" baseline="2415" sz="1725" spc="37">
                <a:latin typeface="Symbol"/>
                <a:cs typeface="Symbol"/>
              </a:rPr>
              <a:t></a:t>
            </a:r>
            <a:r>
              <a:rPr dirty="0" baseline="2415" sz="1725" spc="67">
                <a:latin typeface="Times New Roman"/>
                <a:cs typeface="Times New Roman"/>
              </a:rPr>
              <a:t> </a:t>
            </a:r>
            <a:r>
              <a:rPr dirty="0" baseline="2415" sz="1725" spc="142" i="1">
                <a:latin typeface="Times New Roman"/>
                <a:cs typeface="Times New Roman"/>
              </a:rPr>
              <a:t>y</a:t>
            </a:r>
            <a:r>
              <a:rPr dirty="0" baseline="51282" sz="975" spc="30">
                <a:latin typeface="Times New Roman"/>
                <a:cs typeface="Times New Roman"/>
              </a:rPr>
              <a:t>2</a:t>
            </a:r>
            <a:r>
              <a:rPr dirty="0" baseline="51282" sz="975">
                <a:latin typeface="Times New Roman"/>
                <a:cs typeface="Times New Roman"/>
              </a:rPr>
              <a:t>  </a:t>
            </a:r>
            <a:r>
              <a:rPr dirty="0" baseline="51282" sz="975" spc="-112">
                <a:latin typeface="Times New Roman"/>
                <a:cs typeface="Times New Roman"/>
              </a:rPr>
              <a:t> </a:t>
            </a:r>
            <a:r>
              <a:rPr dirty="0" baseline="2415" sz="1725" spc="37">
                <a:latin typeface="Symbol"/>
                <a:cs typeface="Symbol"/>
              </a:rPr>
              <a:t></a:t>
            </a:r>
            <a:r>
              <a:rPr dirty="0" baseline="2415" sz="1725" spc="67">
                <a:latin typeface="Times New Roman"/>
                <a:cs typeface="Times New Roman"/>
              </a:rPr>
              <a:t> </a:t>
            </a:r>
            <a:r>
              <a:rPr dirty="0" baseline="2415" sz="1725" spc="112" i="1">
                <a:latin typeface="Times New Roman"/>
                <a:cs typeface="Times New Roman"/>
              </a:rPr>
              <a:t>y</a:t>
            </a:r>
            <a:r>
              <a:rPr dirty="0" baseline="51282" sz="975" spc="30">
                <a:latin typeface="Times New Roman"/>
                <a:cs typeface="Times New Roman"/>
              </a:rPr>
              <a:t>3</a:t>
            </a:r>
            <a:r>
              <a:rPr dirty="0" baseline="51282" sz="975">
                <a:latin typeface="Times New Roman"/>
                <a:cs typeface="Times New Roman"/>
              </a:rPr>
              <a:t>  </a:t>
            </a:r>
            <a:r>
              <a:rPr dirty="0" baseline="51282" sz="975" spc="-97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</a:t>
            </a:r>
            <a:r>
              <a:rPr dirty="0" baseline="5050" sz="1650">
                <a:latin typeface="Calibri"/>
                <a:cs typeface="Calibri"/>
              </a:rPr>
              <a:t>t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157">
                <a:latin typeface="Calibri"/>
                <a:cs typeface="Calibri"/>
              </a:rPr>
              <a:t> </a:t>
            </a:r>
            <a:r>
              <a:rPr dirty="0" sz="1600" spc="-40">
                <a:latin typeface="Symbol"/>
                <a:cs typeface="Symbol"/>
              </a:rPr>
              <a:t>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-30">
                <a:latin typeface="Times New Roman"/>
                <a:cs typeface="Times New Roman"/>
              </a:rPr>
              <a:t>4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284">
                <a:latin typeface="Times New Roman"/>
                <a:cs typeface="Times New Roman"/>
              </a:rPr>
              <a:t> </a:t>
            </a:r>
            <a:r>
              <a:rPr dirty="0" baseline="4629" sz="1800" spc="37">
                <a:latin typeface="Times New Roman"/>
                <a:cs typeface="Times New Roman"/>
              </a:rPr>
              <a:t>3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35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.</a:t>
            </a:r>
            <a:endParaRPr baseline="5050" sz="1650">
              <a:latin typeface="Calibri"/>
              <a:cs typeface="Calibri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876263" y="6247806"/>
            <a:ext cx="4463415" cy="36449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5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1</a:t>
            </a:r>
            <a:endParaRPr sz="1100">
              <a:latin typeface="Calibri"/>
              <a:cs typeface="Calibri"/>
            </a:endParaRPr>
          </a:p>
          <a:p>
            <a:pPr marL="38100">
              <a:lnSpc>
                <a:spcPct val="100000"/>
              </a:lnSpc>
              <a:spcBef>
                <a:spcPts val="20"/>
              </a:spcBef>
            </a:pPr>
            <a:r>
              <a:rPr dirty="0" sz="1100" spc="-5">
                <a:latin typeface="Calibri"/>
                <a:cs typeface="Calibri"/>
              </a:rPr>
              <a:t>First,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know </a:t>
            </a:r>
            <a:r>
              <a:rPr dirty="0" sz="1100">
                <a:latin typeface="Calibri"/>
                <a:cs typeface="Calibri"/>
              </a:rPr>
              <a:t>we’ll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 1</a:t>
            </a:r>
            <a:r>
              <a:rPr dirty="0" baseline="31746" sz="1050" spc="-7">
                <a:latin typeface="Calibri"/>
                <a:cs typeface="Calibri"/>
              </a:rPr>
              <a:t>st</a:t>
            </a:r>
            <a:r>
              <a:rPr dirty="0" baseline="31746" sz="1050" spc="142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order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derivatives.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 </a:t>
            </a:r>
            <a:r>
              <a:rPr dirty="0" sz="1100">
                <a:latin typeface="Calibri"/>
                <a:cs typeface="Calibri"/>
              </a:rPr>
              <a:t>they</a:t>
            </a:r>
            <a:r>
              <a:rPr dirty="0" sz="1100" spc="-5">
                <a:latin typeface="Calibri"/>
                <a:cs typeface="Calibri"/>
              </a:rPr>
              <a:t> are,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55" name="object 55"/>
          <p:cNvGrpSpPr/>
          <p:nvPr/>
        </p:nvGrpSpPr>
        <p:grpSpPr>
          <a:xfrm>
            <a:off x="1972992" y="6881074"/>
            <a:ext cx="536575" cy="217804"/>
            <a:chOff x="1972992" y="6881074"/>
            <a:chExt cx="536575" cy="217804"/>
          </a:xfrm>
        </p:grpSpPr>
        <p:sp>
          <p:nvSpPr>
            <p:cNvPr id="56" name="object 56"/>
            <p:cNvSpPr/>
            <p:nvPr/>
          </p:nvSpPr>
          <p:spPr>
            <a:xfrm>
              <a:off x="1974180" y="7017625"/>
              <a:ext cx="15875" cy="12065"/>
            </a:xfrm>
            <a:custGeom>
              <a:avLst/>
              <a:gdLst/>
              <a:ahLst/>
              <a:cxnLst/>
              <a:rect l="l" t="t" r="r" b="b"/>
              <a:pathLst>
                <a:path w="15875" h="12065">
                  <a:moveTo>
                    <a:pt x="0" y="11715"/>
                  </a:moveTo>
                  <a:lnTo>
                    <a:pt x="1544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" name="object 57"/>
            <p:cNvSpPr/>
            <p:nvPr/>
          </p:nvSpPr>
          <p:spPr>
            <a:xfrm>
              <a:off x="1989624" y="7017625"/>
              <a:ext cx="36830" cy="81280"/>
            </a:xfrm>
            <a:custGeom>
              <a:avLst/>
              <a:gdLst/>
              <a:ahLst/>
              <a:cxnLst/>
              <a:rect l="l" t="t" r="r" b="b"/>
              <a:pathLst>
                <a:path w="36830" h="81279">
                  <a:moveTo>
                    <a:pt x="0" y="0"/>
                  </a:moveTo>
                  <a:lnTo>
                    <a:pt x="36827" y="81203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" name="object 58"/>
            <p:cNvSpPr/>
            <p:nvPr/>
          </p:nvSpPr>
          <p:spPr>
            <a:xfrm>
              <a:off x="2026452" y="6884710"/>
              <a:ext cx="40640" cy="214629"/>
            </a:xfrm>
            <a:custGeom>
              <a:avLst/>
              <a:gdLst/>
              <a:ahLst/>
              <a:cxnLst/>
              <a:rect l="l" t="t" r="r" b="b"/>
              <a:pathLst>
                <a:path w="40639" h="214629">
                  <a:moveTo>
                    <a:pt x="0" y="214118"/>
                  </a:moveTo>
                  <a:lnTo>
                    <a:pt x="40391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" name="object 59"/>
            <p:cNvSpPr/>
            <p:nvPr/>
          </p:nvSpPr>
          <p:spPr>
            <a:xfrm>
              <a:off x="2066844" y="6884710"/>
              <a:ext cx="442595" cy="0"/>
            </a:xfrm>
            <a:custGeom>
              <a:avLst/>
              <a:gdLst/>
              <a:ahLst/>
              <a:cxnLst/>
              <a:rect l="l" t="t" r="r" b="b"/>
              <a:pathLst>
                <a:path w="442594" h="0">
                  <a:moveTo>
                    <a:pt x="0" y="0"/>
                  </a:moveTo>
                  <a:lnTo>
                    <a:pt x="44233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" name="object 60"/>
            <p:cNvSpPr/>
            <p:nvPr/>
          </p:nvSpPr>
          <p:spPr>
            <a:xfrm>
              <a:off x="1972992" y="6881074"/>
              <a:ext cx="536575" cy="217804"/>
            </a:xfrm>
            <a:custGeom>
              <a:avLst/>
              <a:gdLst/>
              <a:ahLst/>
              <a:cxnLst/>
              <a:rect l="l" t="t" r="r" b="b"/>
              <a:pathLst>
                <a:path w="536575" h="217804">
                  <a:moveTo>
                    <a:pt x="57419" y="217754"/>
                  </a:moveTo>
                  <a:lnTo>
                    <a:pt x="49896" y="217754"/>
                  </a:lnTo>
                  <a:lnTo>
                    <a:pt x="12672" y="142207"/>
                  </a:lnTo>
                  <a:lnTo>
                    <a:pt x="2771" y="150286"/>
                  </a:lnTo>
                  <a:lnTo>
                    <a:pt x="0" y="146246"/>
                  </a:lnTo>
                  <a:lnTo>
                    <a:pt x="20988" y="130895"/>
                  </a:lnTo>
                  <a:lnTo>
                    <a:pt x="53460" y="198766"/>
                  </a:lnTo>
                  <a:lnTo>
                    <a:pt x="91080" y="0"/>
                  </a:lnTo>
                  <a:lnTo>
                    <a:pt x="536182" y="0"/>
                  </a:lnTo>
                  <a:lnTo>
                    <a:pt x="536182" y="7676"/>
                  </a:lnTo>
                  <a:lnTo>
                    <a:pt x="97020" y="7676"/>
                  </a:lnTo>
                  <a:lnTo>
                    <a:pt x="57419" y="217754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61" name="object 61"/>
          <p:cNvGrpSpPr/>
          <p:nvPr/>
        </p:nvGrpSpPr>
        <p:grpSpPr>
          <a:xfrm>
            <a:off x="2654110" y="7010151"/>
            <a:ext cx="560070" cy="241300"/>
            <a:chOff x="2654110" y="7010151"/>
            <a:chExt cx="560070" cy="241300"/>
          </a:xfrm>
        </p:grpSpPr>
        <p:sp>
          <p:nvSpPr>
            <p:cNvPr id="62" name="object 62"/>
            <p:cNvSpPr/>
            <p:nvPr/>
          </p:nvSpPr>
          <p:spPr>
            <a:xfrm>
              <a:off x="2667178" y="7169932"/>
              <a:ext cx="15875" cy="12065"/>
            </a:xfrm>
            <a:custGeom>
              <a:avLst/>
              <a:gdLst/>
              <a:ahLst/>
              <a:cxnLst/>
              <a:rect l="l" t="t" r="r" b="b"/>
              <a:pathLst>
                <a:path w="15875" h="12065">
                  <a:moveTo>
                    <a:pt x="0" y="11715"/>
                  </a:moveTo>
                  <a:lnTo>
                    <a:pt x="1544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" name="object 63"/>
            <p:cNvSpPr/>
            <p:nvPr/>
          </p:nvSpPr>
          <p:spPr>
            <a:xfrm>
              <a:off x="2682622" y="7169932"/>
              <a:ext cx="36830" cy="81280"/>
            </a:xfrm>
            <a:custGeom>
              <a:avLst/>
              <a:gdLst/>
              <a:ahLst/>
              <a:cxnLst/>
              <a:rect l="l" t="t" r="r" b="b"/>
              <a:pathLst>
                <a:path w="36830" h="81279">
                  <a:moveTo>
                    <a:pt x="0" y="0"/>
                  </a:moveTo>
                  <a:lnTo>
                    <a:pt x="36827" y="81203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" name="object 64"/>
            <p:cNvSpPr/>
            <p:nvPr/>
          </p:nvSpPr>
          <p:spPr>
            <a:xfrm>
              <a:off x="2719450" y="7037017"/>
              <a:ext cx="40640" cy="214629"/>
            </a:xfrm>
            <a:custGeom>
              <a:avLst/>
              <a:gdLst/>
              <a:ahLst/>
              <a:cxnLst/>
              <a:rect l="l" t="t" r="r" b="b"/>
              <a:pathLst>
                <a:path w="40639" h="214629">
                  <a:moveTo>
                    <a:pt x="0" y="214118"/>
                  </a:moveTo>
                  <a:lnTo>
                    <a:pt x="40391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" name="object 65"/>
            <p:cNvSpPr/>
            <p:nvPr/>
          </p:nvSpPr>
          <p:spPr>
            <a:xfrm>
              <a:off x="2759842" y="7037017"/>
              <a:ext cx="442595" cy="0"/>
            </a:xfrm>
            <a:custGeom>
              <a:avLst/>
              <a:gdLst/>
              <a:ahLst/>
              <a:cxnLst/>
              <a:rect l="l" t="t" r="r" b="b"/>
              <a:pathLst>
                <a:path w="442594" h="0">
                  <a:moveTo>
                    <a:pt x="0" y="0"/>
                  </a:moveTo>
                  <a:lnTo>
                    <a:pt x="44233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" name="object 66"/>
            <p:cNvSpPr/>
            <p:nvPr/>
          </p:nvSpPr>
          <p:spPr>
            <a:xfrm>
              <a:off x="2665990" y="7033382"/>
              <a:ext cx="536575" cy="217804"/>
            </a:xfrm>
            <a:custGeom>
              <a:avLst/>
              <a:gdLst/>
              <a:ahLst/>
              <a:cxnLst/>
              <a:rect l="l" t="t" r="r" b="b"/>
              <a:pathLst>
                <a:path w="536575" h="217804">
                  <a:moveTo>
                    <a:pt x="57419" y="217753"/>
                  </a:moveTo>
                  <a:lnTo>
                    <a:pt x="49895" y="217753"/>
                  </a:lnTo>
                  <a:lnTo>
                    <a:pt x="12671" y="142206"/>
                  </a:lnTo>
                  <a:lnTo>
                    <a:pt x="2771" y="150286"/>
                  </a:lnTo>
                  <a:lnTo>
                    <a:pt x="0" y="146245"/>
                  </a:lnTo>
                  <a:lnTo>
                    <a:pt x="20987" y="130895"/>
                  </a:lnTo>
                  <a:lnTo>
                    <a:pt x="53459" y="198766"/>
                  </a:lnTo>
                  <a:lnTo>
                    <a:pt x="91078" y="0"/>
                  </a:lnTo>
                  <a:lnTo>
                    <a:pt x="536181" y="0"/>
                  </a:lnTo>
                  <a:lnTo>
                    <a:pt x="536181" y="7675"/>
                  </a:lnTo>
                  <a:lnTo>
                    <a:pt x="97019" y="7675"/>
                  </a:lnTo>
                  <a:lnTo>
                    <a:pt x="57419" y="217753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7" name="object 67"/>
            <p:cNvSpPr/>
            <p:nvPr/>
          </p:nvSpPr>
          <p:spPr>
            <a:xfrm>
              <a:off x="2654110" y="7013989"/>
              <a:ext cx="560070" cy="0"/>
            </a:xfrm>
            <a:custGeom>
              <a:avLst/>
              <a:gdLst/>
              <a:ahLst/>
              <a:cxnLst/>
              <a:rect l="l" t="t" r="r" b="b"/>
              <a:pathLst>
                <a:path w="560069" h="0">
                  <a:moveTo>
                    <a:pt x="0" y="0"/>
                  </a:moveTo>
                  <a:lnTo>
                    <a:pt x="559942" y="0"/>
                  </a:lnTo>
                </a:path>
              </a:pathLst>
            </a:custGeom>
            <a:ln w="76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68" name="object 68"/>
          <p:cNvGrpSpPr/>
          <p:nvPr/>
        </p:nvGrpSpPr>
        <p:grpSpPr>
          <a:xfrm>
            <a:off x="4728352" y="7010151"/>
            <a:ext cx="560070" cy="241300"/>
            <a:chOff x="4728352" y="7010151"/>
            <a:chExt cx="560070" cy="241300"/>
          </a:xfrm>
        </p:grpSpPr>
        <p:sp>
          <p:nvSpPr>
            <p:cNvPr id="69" name="object 69"/>
            <p:cNvSpPr/>
            <p:nvPr/>
          </p:nvSpPr>
          <p:spPr>
            <a:xfrm>
              <a:off x="4741420" y="7169932"/>
              <a:ext cx="15875" cy="12065"/>
            </a:xfrm>
            <a:custGeom>
              <a:avLst/>
              <a:gdLst/>
              <a:ahLst/>
              <a:cxnLst/>
              <a:rect l="l" t="t" r="r" b="b"/>
              <a:pathLst>
                <a:path w="15875" h="12065">
                  <a:moveTo>
                    <a:pt x="0" y="11715"/>
                  </a:moveTo>
                  <a:lnTo>
                    <a:pt x="1544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" name="object 70"/>
            <p:cNvSpPr/>
            <p:nvPr/>
          </p:nvSpPr>
          <p:spPr>
            <a:xfrm>
              <a:off x="4756863" y="7169932"/>
              <a:ext cx="36830" cy="81280"/>
            </a:xfrm>
            <a:custGeom>
              <a:avLst/>
              <a:gdLst/>
              <a:ahLst/>
              <a:cxnLst/>
              <a:rect l="l" t="t" r="r" b="b"/>
              <a:pathLst>
                <a:path w="36829" h="81279">
                  <a:moveTo>
                    <a:pt x="0" y="0"/>
                  </a:moveTo>
                  <a:lnTo>
                    <a:pt x="36827" y="81203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" name="object 71"/>
            <p:cNvSpPr/>
            <p:nvPr/>
          </p:nvSpPr>
          <p:spPr>
            <a:xfrm>
              <a:off x="4793691" y="7037017"/>
              <a:ext cx="40640" cy="214629"/>
            </a:xfrm>
            <a:custGeom>
              <a:avLst/>
              <a:gdLst/>
              <a:ahLst/>
              <a:cxnLst/>
              <a:rect l="l" t="t" r="r" b="b"/>
              <a:pathLst>
                <a:path w="40639" h="214629">
                  <a:moveTo>
                    <a:pt x="0" y="214118"/>
                  </a:moveTo>
                  <a:lnTo>
                    <a:pt x="40391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" name="object 72"/>
            <p:cNvSpPr/>
            <p:nvPr/>
          </p:nvSpPr>
          <p:spPr>
            <a:xfrm>
              <a:off x="4834083" y="7037017"/>
              <a:ext cx="442595" cy="0"/>
            </a:xfrm>
            <a:custGeom>
              <a:avLst/>
              <a:gdLst/>
              <a:ahLst/>
              <a:cxnLst/>
              <a:rect l="l" t="t" r="r" b="b"/>
              <a:pathLst>
                <a:path w="442595" h="0">
                  <a:moveTo>
                    <a:pt x="0" y="0"/>
                  </a:moveTo>
                  <a:lnTo>
                    <a:pt x="44233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" name="object 73"/>
            <p:cNvSpPr/>
            <p:nvPr/>
          </p:nvSpPr>
          <p:spPr>
            <a:xfrm>
              <a:off x="4740232" y="7033382"/>
              <a:ext cx="536575" cy="217804"/>
            </a:xfrm>
            <a:custGeom>
              <a:avLst/>
              <a:gdLst/>
              <a:ahLst/>
              <a:cxnLst/>
              <a:rect l="l" t="t" r="r" b="b"/>
              <a:pathLst>
                <a:path w="536575" h="217804">
                  <a:moveTo>
                    <a:pt x="57419" y="217753"/>
                  </a:moveTo>
                  <a:lnTo>
                    <a:pt x="49895" y="217753"/>
                  </a:lnTo>
                  <a:lnTo>
                    <a:pt x="12671" y="142206"/>
                  </a:lnTo>
                  <a:lnTo>
                    <a:pt x="2771" y="150286"/>
                  </a:lnTo>
                  <a:lnTo>
                    <a:pt x="0" y="146245"/>
                  </a:lnTo>
                  <a:lnTo>
                    <a:pt x="20987" y="130895"/>
                  </a:lnTo>
                  <a:lnTo>
                    <a:pt x="53459" y="198766"/>
                  </a:lnTo>
                  <a:lnTo>
                    <a:pt x="91078" y="0"/>
                  </a:lnTo>
                  <a:lnTo>
                    <a:pt x="536181" y="0"/>
                  </a:lnTo>
                  <a:lnTo>
                    <a:pt x="536181" y="7675"/>
                  </a:lnTo>
                  <a:lnTo>
                    <a:pt x="97019" y="7675"/>
                  </a:lnTo>
                  <a:lnTo>
                    <a:pt x="57419" y="217753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4" name="object 74"/>
            <p:cNvSpPr/>
            <p:nvPr/>
          </p:nvSpPr>
          <p:spPr>
            <a:xfrm>
              <a:off x="4728352" y="7013989"/>
              <a:ext cx="560070" cy="0"/>
            </a:xfrm>
            <a:custGeom>
              <a:avLst/>
              <a:gdLst/>
              <a:ahLst/>
              <a:cxnLst/>
              <a:rect l="l" t="t" r="r" b="b"/>
              <a:pathLst>
                <a:path w="560070" h="0">
                  <a:moveTo>
                    <a:pt x="0" y="0"/>
                  </a:moveTo>
                  <a:lnTo>
                    <a:pt x="559942" y="0"/>
                  </a:lnTo>
                </a:path>
              </a:pathLst>
            </a:custGeom>
            <a:ln w="76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75" name="object 75"/>
          <p:cNvSpPr txBox="1"/>
          <p:nvPr/>
        </p:nvSpPr>
        <p:spPr>
          <a:xfrm>
            <a:off x="2834205" y="6717687"/>
            <a:ext cx="195580" cy="21209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20"/>
              </a:spcBef>
            </a:pPr>
            <a:r>
              <a:rPr dirty="0" baseline="-25462" sz="1800" spc="37" i="1">
                <a:latin typeface="Times New Roman"/>
                <a:cs typeface="Times New Roman"/>
              </a:rPr>
              <a:t>x</a:t>
            </a:r>
            <a:r>
              <a:rPr dirty="0" sz="700" spc="2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76" name="object 76"/>
          <p:cNvSpPr txBox="1"/>
          <p:nvPr/>
        </p:nvSpPr>
        <p:spPr>
          <a:xfrm>
            <a:off x="2142846" y="6880900"/>
            <a:ext cx="357505" cy="1333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300355" algn="l"/>
              </a:tabLst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r>
              <a:rPr dirty="0" sz="700" spc="-5">
                <a:latin typeface="Times New Roman"/>
                <a:cs typeface="Times New Roman"/>
              </a:rPr>
              <a:t>	</a:t>
            </a: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77" name="object 77"/>
          <p:cNvSpPr txBox="1"/>
          <p:nvPr/>
        </p:nvSpPr>
        <p:spPr>
          <a:xfrm>
            <a:off x="5578533" y="6880900"/>
            <a:ext cx="69850" cy="1333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78" name="object 78"/>
          <p:cNvSpPr txBox="1"/>
          <p:nvPr/>
        </p:nvSpPr>
        <p:spPr>
          <a:xfrm>
            <a:off x="1663237" y="6884940"/>
            <a:ext cx="998855" cy="21209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20"/>
              </a:spcBef>
              <a:tabLst>
                <a:tab pos="417195" algn="l"/>
              </a:tabLst>
            </a:pPr>
            <a:r>
              <a:rPr dirty="0" sz="1200" spc="40" i="1">
                <a:latin typeface="Times New Roman"/>
                <a:cs typeface="Times New Roman"/>
              </a:rPr>
              <a:t>f</a:t>
            </a:r>
            <a:r>
              <a:rPr dirty="0" baseline="-20833" sz="1200" spc="60" i="1">
                <a:latin typeface="Times New Roman"/>
                <a:cs typeface="Times New Roman"/>
              </a:rPr>
              <a:t>x</a:t>
            </a:r>
            <a:r>
              <a:rPr dirty="0" baseline="-20833" sz="1200" spc="31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5">
                <a:latin typeface="Times New Roman"/>
                <a:cs typeface="Times New Roman"/>
              </a:rPr>
              <a:t>	</a:t>
            </a:r>
            <a:r>
              <a:rPr dirty="0" sz="1200" spc="-5" i="1">
                <a:latin typeface="Times New Roman"/>
                <a:cs typeface="Times New Roman"/>
              </a:rPr>
              <a:t>x</a:t>
            </a:r>
            <a:r>
              <a:rPr dirty="0" sz="1200" spc="39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2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y</a:t>
            </a:r>
            <a:r>
              <a:rPr dirty="0" sz="1200" spc="500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79" name="object 79"/>
          <p:cNvSpPr txBox="1"/>
          <p:nvPr/>
        </p:nvSpPr>
        <p:spPr>
          <a:xfrm>
            <a:off x="4412240" y="6884940"/>
            <a:ext cx="316865" cy="21209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20"/>
              </a:spcBef>
            </a:pPr>
            <a:r>
              <a:rPr dirty="0" sz="1200" spc="-5" i="1">
                <a:latin typeface="Times New Roman"/>
                <a:cs typeface="Times New Roman"/>
              </a:rPr>
              <a:t>f</a:t>
            </a:r>
            <a:r>
              <a:rPr dirty="0" sz="1200" spc="-175" i="1">
                <a:latin typeface="Times New Roman"/>
                <a:cs typeface="Times New Roman"/>
              </a:rPr>
              <a:t> </a:t>
            </a:r>
            <a:r>
              <a:rPr dirty="0" baseline="-20833" sz="1200" spc="-7" i="1">
                <a:latin typeface="Times New Roman"/>
                <a:cs typeface="Times New Roman"/>
              </a:rPr>
              <a:t>y</a:t>
            </a:r>
            <a:r>
              <a:rPr dirty="0" baseline="-20833" sz="1200" i="1">
                <a:latin typeface="Times New Roman"/>
                <a:cs typeface="Times New Roman"/>
              </a:rPr>
              <a:t> </a:t>
            </a:r>
            <a:r>
              <a:rPr dirty="0" baseline="-20833" sz="1200" spc="37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80" name="object 80"/>
          <p:cNvSpPr txBox="1"/>
          <p:nvPr/>
        </p:nvSpPr>
        <p:spPr>
          <a:xfrm>
            <a:off x="5306514" y="6884940"/>
            <a:ext cx="288290" cy="21209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19380" indent="-107314">
              <a:lnSpc>
                <a:spcPct val="100000"/>
              </a:lnSpc>
              <a:spcBef>
                <a:spcPts val="120"/>
              </a:spcBef>
              <a:buFont typeface="Symbol"/>
              <a:buChar char=""/>
              <a:tabLst>
                <a:tab pos="120014" algn="l"/>
              </a:tabLst>
            </a:pPr>
            <a:r>
              <a:rPr dirty="0" sz="1200" spc="85">
                <a:latin typeface="Times New Roman"/>
                <a:cs typeface="Times New Roman"/>
              </a:rPr>
              <a:t>3</a:t>
            </a:r>
            <a:r>
              <a:rPr dirty="0" sz="1200" spc="-5" i="1">
                <a:latin typeface="Times New Roman"/>
                <a:cs typeface="Times New Roman"/>
              </a:rPr>
              <a:t>y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81" name="object 81"/>
          <p:cNvSpPr txBox="1"/>
          <p:nvPr/>
        </p:nvSpPr>
        <p:spPr>
          <a:xfrm>
            <a:off x="889000" y="7037246"/>
            <a:ext cx="5875655" cy="101981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algn="ctr" marL="375285">
              <a:lnSpc>
                <a:spcPct val="100000"/>
              </a:lnSpc>
              <a:spcBef>
                <a:spcPts val="120"/>
              </a:spcBef>
              <a:tabLst>
                <a:tab pos="2449195" algn="l"/>
              </a:tabLst>
            </a:pPr>
            <a:r>
              <a:rPr dirty="0" sz="1200" spc="25" i="1">
                <a:latin typeface="Times New Roman"/>
                <a:cs typeface="Times New Roman"/>
              </a:rPr>
              <a:t>x</a:t>
            </a:r>
            <a:r>
              <a:rPr dirty="0" baseline="43650" sz="1050" spc="37">
                <a:latin typeface="Times New Roman"/>
                <a:cs typeface="Times New Roman"/>
              </a:rPr>
              <a:t>2</a:t>
            </a:r>
            <a:r>
              <a:rPr dirty="0" baseline="43650" sz="1050" spc="217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30">
                <a:latin typeface="Times New Roman"/>
                <a:cs typeface="Times New Roman"/>
              </a:rPr>
              <a:t> </a:t>
            </a:r>
            <a:r>
              <a:rPr dirty="0" sz="1200" spc="35" i="1">
                <a:latin typeface="Times New Roman"/>
                <a:cs typeface="Times New Roman"/>
              </a:rPr>
              <a:t>y</a:t>
            </a:r>
            <a:r>
              <a:rPr dirty="0" baseline="43650" sz="1050" spc="52">
                <a:latin typeface="Times New Roman"/>
                <a:cs typeface="Times New Roman"/>
              </a:rPr>
              <a:t>2	</a:t>
            </a:r>
            <a:r>
              <a:rPr dirty="0" sz="1200" spc="25" i="1">
                <a:latin typeface="Times New Roman"/>
                <a:cs typeface="Times New Roman"/>
              </a:rPr>
              <a:t>x</a:t>
            </a:r>
            <a:r>
              <a:rPr dirty="0" baseline="43650" sz="1050" spc="37">
                <a:latin typeface="Times New Roman"/>
                <a:cs typeface="Times New Roman"/>
              </a:rPr>
              <a:t>2</a:t>
            </a:r>
            <a:r>
              <a:rPr dirty="0" baseline="43650" sz="1050" spc="172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35" i="1">
                <a:latin typeface="Times New Roman"/>
                <a:cs typeface="Times New Roman"/>
              </a:rPr>
              <a:t>y</a:t>
            </a:r>
            <a:r>
              <a:rPr dirty="0" baseline="43650" sz="1050" spc="52">
                <a:latin typeface="Times New Roman"/>
                <a:cs typeface="Times New Roman"/>
              </a:rPr>
              <a:t>2</a:t>
            </a:r>
            <a:endParaRPr baseline="43650" sz="105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450">
              <a:latin typeface="Times New Roman"/>
              <a:cs typeface="Times New Roman"/>
            </a:endParaRPr>
          </a:p>
          <a:p>
            <a:pPr marL="25400">
              <a:lnSpc>
                <a:spcPts val="1265"/>
              </a:lnSpc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2</a:t>
            </a:r>
            <a:endParaRPr sz="1100">
              <a:latin typeface="Calibri"/>
              <a:cs typeface="Calibri"/>
            </a:endParaRPr>
          </a:p>
          <a:p>
            <a:pPr marL="25400" marR="17780" indent="-635">
              <a:lnSpc>
                <a:spcPts val="1660"/>
              </a:lnSpc>
              <a:spcBef>
                <a:spcPts val="210"/>
              </a:spcBef>
            </a:pPr>
            <a:r>
              <a:rPr dirty="0" baseline="5050" sz="1650">
                <a:latin typeface="Calibri"/>
                <a:cs typeface="Calibri"/>
              </a:rPr>
              <a:t>Now we </a:t>
            </a:r>
            <a:r>
              <a:rPr dirty="0" baseline="5050" sz="1650" spc="-7">
                <a:latin typeface="Calibri"/>
                <a:cs typeface="Calibri"/>
              </a:rPr>
              <a:t>also need the two derivatives from </a:t>
            </a:r>
            <a:r>
              <a:rPr dirty="0" baseline="5050" sz="1650">
                <a:latin typeface="Calibri"/>
                <a:cs typeface="Calibri"/>
              </a:rPr>
              <a:t>the </a:t>
            </a:r>
            <a:r>
              <a:rPr dirty="0" baseline="5050" sz="1650" spc="-7">
                <a:latin typeface="Calibri"/>
                <a:cs typeface="Calibri"/>
              </a:rPr>
              <a:t>first step and </a:t>
            </a:r>
            <a:r>
              <a:rPr dirty="0" baseline="5050" sz="1650">
                <a:latin typeface="Calibri"/>
                <a:cs typeface="Calibri"/>
              </a:rPr>
              <a:t>the </a:t>
            </a:r>
            <a:r>
              <a:rPr dirty="0" baseline="5050" sz="1650" spc="-7">
                <a:latin typeface="Calibri"/>
                <a:cs typeface="Calibri"/>
              </a:rPr>
              <a:t>function evaluated at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sz="1600" spc="-15">
                <a:latin typeface="Symbol"/>
                <a:cs typeface="Symbol"/>
              </a:rPr>
              <a:t></a:t>
            </a:r>
            <a:r>
              <a:rPr dirty="0" baseline="4629" sz="1800" spc="-22">
                <a:latin typeface="Symbol"/>
                <a:cs typeface="Symbol"/>
              </a:rPr>
              <a:t></a:t>
            </a:r>
            <a:r>
              <a:rPr dirty="0" baseline="4629" sz="1800" spc="-22">
                <a:latin typeface="Times New Roman"/>
                <a:cs typeface="Times New Roman"/>
              </a:rPr>
              <a:t>4, </a:t>
            </a:r>
            <a:r>
              <a:rPr dirty="0" baseline="4629" sz="1800" spc="-82">
                <a:latin typeface="Times New Roman"/>
                <a:cs typeface="Times New Roman"/>
              </a:rPr>
              <a:t>3</a:t>
            </a:r>
            <a:r>
              <a:rPr dirty="0" sz="1600" spc="-55">
                <a:latin typeface="Symbol"/>
                <a:cs typeface="Symbol"/>
              </a:rPr>
              <a:t></a:t>
            </a:r>
            <a:r>
              <a:rPr dirty="0" sz="1600" spc="-55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.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Here </a:t>
            </a:r>
            <a:r>
              <a:rPr dirty="0" baseline="5050" sz="1650" spc="-352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those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evaluations,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82" name="object 82"/>
          <p:cNvSpPr txBox="1"/>
          <p:nvPr/>
        </p:nvSpPr>
        <p:spPr>
          <a:xfrm>
            <a:off x="4931470" y="6787173"/>
            <a:ext cx="160020" cy="21209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1200" spc="-15" i="1">
                <a:latin typeface="Times New Roman"/>
                <a:cs typeface="Times New Roman"/>
              </a:rPr>
              <a:t>x</a:t>
            </a:r>
            <a:r>
              <a:rPr dirty="0" sz="1200" spc="-5" i="1">
                <a:latin typeface="Times New Roman"/>
                <a:cs typeface="Times New Roman"/>
              </a:rPr>
              <a:t>y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83" name="object 83"/>
          <p:cNvSpPr/>
          <p:nvPr/>
        </p:nvSpPr>
        <p:spPr>
          <a:xfrm>
            <a:off x="3903723" y="8432062"/>
            <a:ext cx="154940" cy="0"/>
          </a:xfrm>
          <a:custGeom>
            <a:avLst/>
            <a:gdLst/>
            <a:ahLst/>
            <a:cxnLst/>
            <a:rect l="l" t="t" r="r" b="b"/>
            <a:pathLst>
              <a:path w="154939" h="0">
                <a:moveTo>
                  <a:pt x="0" y="0"/>
                </a:moveTo>
                <a:lnTo>
                  <a:pt x="154938" y="0"/>
                </a:lnTo>
              </a:path>
            </a:pathLst>
          </a:custGeom>
          <a:ln w="765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4" name="object 84"/>
          <p:cNvSpPr/>
          <p:nvPr/>
        </p:nvSpPr>
        <p:spPr>
          <a:xfrm>
            <a:off x="5283070" y="8432062"/>
            <a:ext cx="222250" cy="0"/>
          </a:xfrm>
          <a:custGeom>
            <a:avLst/>
            <a:gdLst/>
            <a:ahLst/>
            <a:cxnLst/>
            <a:rect l="l" t="t" r="r" b="b"/>
            <a:pathLst>
              <a:path w="222250" h="0">
                <a:moveTo>
                  <a:pt x="0" y="0"/>
                </a:moveTo>
                <a:lnTo>
                  <a:pt x="221680" y="0"/>
                </a:lnTo>
              </a:path>
            </a:pathLst>
          </a:custGeom>
          <a:ln w="765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5" name="object 85"/>
          <p:cNvSpPr txBox="1"/>
          <p:nvPr/>
        </p:nvSpPr>
        <p:spPr>
          <a:xfrm>
            <a:off x="3931540" y="8424195"/>
            <a:ext cx="102235" cy="211454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1200">
                <a:latin typeface="Times New Roman"/>
                <a:cs typeface="Times New Roman"/>
              </a:rPr>
              <a:t>5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86" name="object 86"/>
          <p:cNvSpPr txBox="1"/>
          <p:nvPr/>
        </p:nvSpPr>
        <p:spPr>
          <a:xfrm>
            <a:off x="5344198" y="8424195"/>
            <a:ext cx="102235" cy="211454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1200">
                <a:latin typeface="Times New Roman"/>
                <a:cs typeface="Times New Roman"/>
              </a:rPr>
              <a:t>5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87" name="object 87"/>
          <p:cNvSpPr txBox="1"/>
          <p:nvPr/>
        </p:nvSpPr>
        <p:spPr>
          <a:xfrm>
            <a:off x="3254978" y="8395609"/>
            <a:ext cx="70485" cy="14859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800" spc="-5" i="1">
                <a:latin typeface="Times New Roman"/>
                <a:cs typeface="Times New Roman"/>
              </a:rPr>
              <a:t>x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88" name="object 88"/>
          <p:cNvSpPr txBox="1"/>
          <p:nvPr/>
        </p:nvSpPr>
        <p:spPr>
          <a:xfrm>
            <a:off x="1791036" y="8266766"/>
            <a:ext cx="2326005" cy="26860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  <a:tabLst>
                <a:tab pos="1422400" algn="l"/>
              </a:tabLst>
            </a:pPr>
            <a:r>
              <a:rPr dirty="0" baseline="4629" sz="1800" i="1">
                <a:latin typeface="Times New Roman"/>
                <a:cs typeface="Times New Roman"/>
              </a:rPr>
              <a:t>f</a:t>
            </a:r>
            <a:r>
              <a:rPr dirty="0" baseline="4629" sz="1800" spc="142" i="1">
                <a:latin typeface="Times New Roman"/>
                <a:cs typeface="Times New Roman"/>
              </a:rPr>
              <a:t> </a:t>
            </a:r>
            <a:r>
              <a:rPr dirty="0" sz="1600" spc="-40">
                <a:latin typeface="Symbol"/>
                <a:cs typeface="Symbol"/>
              </a:rPr>
              <a:t>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-30">
                <a:latin typeface="Times New Roman"/>
                <a:cs typeface="Times New Roman"/>
              </a:rPr>
              <a:t>4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284">
                <a:latin typeface="Times New Roman"/>
                <a:cs typeface="Times New Roman"/>
              </a:rPr>
              <a:t> </a:t>
            </a:r>
            <a:r>
              <a:rPr dirty="0" baseline="4629" sz="1800" spc="37">
                <a:latin typeface="Times New Roman"/>
                <a:cs typeface="Times New Roman"/>
              </a:rPr>
              <a:t>3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3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7</a:t>
            </a:r>
            <a:r>
              <a:rPr dirty="0" baseline="4629" sz="1800">
                <a:latin typeface="Times New Roman"/>
                <a:cs typeface="Times New Roman"/>
              </a:rPr>
              <a:t>	</a:t>
            </a:r>
            <a:r>
              <a:rPr dirty="0" baseline="4629" sz="1800" i="1">
                <a:latin typeface="Times New Roman"/>
                <a:cs typeface="Times New Roman"/>
              </a:rPr>
              <a:t>f</a:t>
            </a:r>
            <a:r>
              <a:rPr dirty="0" baseline="4629" sz="1800" i="1">
                <a:latin typeface="Times New Roman"/>
                <a:cs typeface="Times New Roman"/>
              </a:rPr>
              <a:t> </a:t>
            </a:r>
            <a:r>
              <a:rPr dirty="0" baseline="4629" sz="1800" spc="150" i="1">
                <a:latin typeface="Times New Roman"/>
                <a:cs typeface="Times New Roman"/>
              </a:rPr>
              <a:t> </a:t>
            </a:r>
            <a:r>
              <a:rPr dirty="0" sz="1600" spc="-40">
                <a:latin typeface="Symbol"/>
                <a:cs typeface="Symbol"/>
              </a:rPr>
              <a:t>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-30">
                <a:latin typeface="Times New Roman"/>
                <a:cs typeface="Times New Roman"/>
              </a:rPr>
              <a:t>4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284">
                <a:latin typeface="Times New Roman"/>
                <a:cs typeface="Times New Roman"/>
              </a:rPr>
              <a:t> </a:t>
            </a:r>
            <a:r>
              <a:rPr dirty="0" baseline="4629" sz="1800" spc="37">
                <a:latin typeface="Times New Roman"/>
                <a:cs typeface="Times New Roman"/>
              </a:rPr>
              <a:t>3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3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104">
                <a:latin typeface="Times New Roman"/>
                <a:cs typeface="Times New Roman"/>
              </a:rPr>
              <a:t> </a:t>
            </a:r>
            <a:r>
              <a:rPr dirty="0" baseline="39351" sz="1800">
                <a:latin typeface="Times New Roman"/>
                <a:cs typeface="Times New Roman"/>
              </a:rPr>
              <a:t>41</a:t>
            </a:r>
            <a:endParaRPr baseline="39351" sz="1800">
              <a:latin typeface="Times New Roman"/>
              <a:cs typeface="Times New Roman"/>
            </a:endParaRPr>
          </a:p>
        </p:txBody>
      </p:sp>
      <p:sp>
        <p:nvSpPr>
          <p:cNvPr id="89" name="object 89"/>
          <p:cNvSpPr txBox="1"/>
          <p:nvPr/>
        </p:nvSpPr>
        <p:spPr>
          <a:xfrm>
            <a:off x="4632716" y="8395609"/>
            <a:ext cx="70485" cy="14859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800" spc="-5" i="1">
                <a:latin typeface="Times New Roman"/>
                <a:cs typeface="Times New Roman"/>
              </a:rPr>
              <a:t>y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90" name="object 90"/>
          <p:cNvSpPr txBox="1"/>
          <p:nvPr/>
        </p:nvSpPr>
        <p:spPr>
          <a:xfrm>
            <a:off x="4548927" y="8266766"/>
            <a:ext cx="994410" cy="26860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dirty="0" baseline="4629" sz="1800" i="1">
                <a:latin typeface="Times New Roman"/>
                <a:cs typeface="Times New Roman"/>
              </a:rPr>
              <a:t>f</a:t>
            </a:r>
            <a:r>
              <a:rPr dirty="0" baseline="4629" sz="1800" i="1">
                <a:latin typeface="Times New Roman"/>
                <a:cs typeface="Times New Roman"/>
              </a:rPr>
              <a:t>  </a:t>
            </a:r>
            <a:r>
              <a:rPr dirty="0" baseline="4629" sz="1800" spc="-225" i="1">
                <a:latin typeface="Times New Roman"/>
                <a:cs typeface="Times New Roman"/>
              </a:rPr>
              <a:t> </a:t>
            </a:r>
            <a:r>
              <a:rPr dirty="0" sz="1600" spc="-40">
                <a:latin typeface="Symbol"/>
                <a:cs typeface="Symbol"/>
              </a:rPr>
              <a:t>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-30">
                <a:latin typeface="Times New Roman"/>
                <a:cs typeface="Times New Roman"/>
              </a:rPr>
              <a:t>4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284">
                <a:latin typeface="Times New Roman"/>
                <a:cs typeface="Times New Roman"/>
              </a:rPr>
              <a:t> </a:t>
            </a:r>
            <a:r>
              <a:rPr dirty="0" baseline="4629" sz="1800" spc="37">
                <a:latin typeface="Times New Roman"/>
                <a:cs typeface="Times New Roman"/>
              </a:rPr>
              <a:t>3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3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89">
                <a:latin typeface="Times New Roman"/>
                <a:cs typeface="Times New Roman"/>
              </a:rPr>
              <a:t> </a:t>
            </a:r>
            <a:r>
              <a:rPr dirty="0" baseline="39351" sz="1800">
                <a:latin typeface="Times New Roman"/>
                <a:cs typeface="Times New Roman"/>
              </a:rPr>
              <a:t>123</a:t>
            </a:r>
            <a:endParaRPr baseline="39351" sz="1800">
              <a:latin typeface="Times New Roman"/>
              <a:cs typeface="Times New Roman"/>
            </a:endParaRPr>
          </a:p>
        </p:txBody>
      </p:sp>
      <p:sp>
        <p:nvSpPr>
          <p:cNvPr id="91" name="object 91"/>
          <p:cNvSpPr txBox="1"/>
          <p:nvPr/>
        </p:nvSpPr>
        <p:spPr>
          <a:xfrm>
            <a:off x="901700" y="8774629"/>
            <a:ext cx="1506855" cy="36449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3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tangent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plane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then,</a:t>
            </a:r>
            <a:endParaRPr sz="1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866595" y="1075260"/>
            <a:ext cx="1131570" cy="2654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20"/>
              </a:spcBef>
              <a:tabLst>
                <a:tab pos="361315" algn="l"/>
                <a:tab pos="709295" algn="l"/>
                <a:tab pos="1068705" algn="l"/>
              </a:tabLst>
            </a:pP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125">
                <a:latin typeface="Times New Roman"/>
                <a:cs typeface="Times New Roman"/>
              </a:rPr>
              <a:t>	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	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125">
                <a:latin typeface="Times New Roman"/>
                <a:cs typeface="Times New Roman"/>
              </a:rPr>
              <a:t>	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2273864" y="1114744"/>
            <a:ext cx="2769235" cy="247650"/>
            <a:chOff x="2273864" y="1114744"/>
            <a:chExt cx="2769235" cy="247650"/>
          </a:xfrm>
        </p:grpSpPr>
        <p:sp>
          <p:nvSpPr>
            <p:cNvPr id="4" name="object 4"/>
            <p:cNvSpPr/>
            <p:nvPr/>
          </p:nvSpPr>
          <p:spPr>
            <a:xfrm>
              <a:off x="2277635" y="1114944"/>
              <a:ext cx="0" cy="247015"/>
            </a:xfrm>
            <a:custGeom>
              <a:avLst/>
              <a:gdLst/>
              <a:ahLst/>
              <a:cxnLst/>
              <a:rect l="l" t="t" r="r" b="b"/>
              <a:pathLst>
                <a:path w="0" h="247015">
                  <a:moveTo>
                    <a:pt x="0" y="0"/>
                  </a:moveTo>
                  <a:lnTo>
                    <a:pt x="0" y="246856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/>
            <p:cNvSpPr/>
            <p:nvPr/>
          </p:nvSpPr>
          <p:spPr>
            <a:xfrm>
              <a:off x="5038694" y="1114943"/>
              <a:ext cx="0" cy="247015"/>
            </a:xfrm>
            <a:custGeom>
              <a:avLst/>
              <a:gdLst/>
              <a:ahLst/>
              <a:cxnLst/>
              <a:rect l="l" t="t" r="r" b="b"/>
              <a:pathLst>
                <a:path w="0" h="247015">
                  <a:moveTo>
                    <a:pt x="0" y="0"/>
                  </a:moveTo>
                  <a:lnTo>
                    <a:pt x="0" y="246856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/>
            <p:cNvSpPr/>
            <p:nvPr/>
          </p:nvSpPr>
          <p:spPr>
            <a:xfrm>
              <a:off x="2274063" y="1118514"/>
              <a:ext cx="2768600" cy="0"/>
            </a:xfrm>
            <a:custGeom>
              <a:avLst/>
              <a:gdLst/>
              <a:ahLst/>
              <a:cxnLst/>
              <a:rect l="l" t="t" r="r" b="b"/>
              <a:pathLst>
                <a:path w="2768600" h="0">
                  <a:moveTo>
                    <a:pt x="0" y="0"/>
                  </a:moveTo>
                  <a:lnTo>
                    <a:pt x="2768600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/>
            <p:cNvSpPr/>
            <p:nvPr/>
          </p:nvSpPr>
          <p:spPr>
            <a:xfrm>
              <a:off x="2274063" y="1357829"/>
              <a:ext cx="2768600" cy="0"/>
            </a:xfrm>
            <a:custGeom>
              <a:avLst/>
              <a:gdLst/>
              <a:ahLst/>
              <a:cxnLst/>
              <a:rect l="l" t="t" r="r" b="b"/>
              <a:pathLst>
                <a:path w="2768600" h="0">
                  <a:moveTo>
                    <a:pt x="0" y="0"/>
                  </a:moveTo>
                  <a:lnTo>
                    <a:pt x="2768600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8" name="object 8"/>
          <p:cNvSpPr txBox="1"/>
          <p:nvPr/>
        </p:nvSpPr>
        <p:spPr>
          <a:xfrm>
            <a:off x="2745549" y="1123274"/>
            <a:ext cx="11176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u="sng" sz="700" spc="-9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41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140566" y="1123274"/>
            <a:ext cx="4889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  <a:tabLst>
                <a:tab pos="343535" algn="l"/>
              </a:tabLst>
            </a:pP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41</a:t>
            </a:r>
            <a:r>
              <a:rPr dirty="0" sz="700" spc="-5">
                <a:latin typeface="Times New Roman"/>
                <a:cs typeface="Times New Roman"/>
              </a:rPr>
              <a:t>	</a:t>
            </a: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123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774126" y="1218920"/>
            <a:ext cx="571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5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417856" y="1122084"/>
            <a:ext cx="145415" cy="22796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ts val="800"/>
              </a:lnSpc>
              <a:spcBef>
                <a:spcPts val="90"/>
              </a:spcBef>
            </a:pP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123</a:t>
            </a:r>
            <a:endParaRPr sz="700">
              <a:latin typeface="Times New Roman"/>
              <a:cs typeface="Times New Roman"/>
            </a:endParaRPr>
          </a:p>
          <a:p>
            <a:pPr marL="46355">
              <a:lnSpc>
                <a:spcPts val="800"/>
              </a:lnSpc>
            </a:pPr>
            <a:r>
              <a:rPr dirty="0" sz="700" spc="-5">
                <a:latin typeface="Times New Roman"/>
                <a:cs typeface="Times New Roman"/>
              </a:rPr>
              <a:t>5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4169139" y="1218920"/>
            <a:ext cx="41910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  <a:tabLst>
                <a:tab pos="361315" algn="l"/>
              </a:tabLst>
            </a:pPr>
            <a:r>
              <a:rPr dirty="0" sz="700" spc="-5">
                <a:latin typeface="Times New Roman"/>
                <a:cs typeface="Times New Roman"/>
              </a:rPr>
              <a:t>5</a:t>
            </a:r>
            <a:r>
              <a:rPr dirty="0" sz="700" spc="-5">
                <a:latin typeface="Times New Roman"/>
                <a:cs typeface="Times New Roman"/>
              </a:rPr>
              <a:t>	</a:t>
            </a:r>
            <a:r>
              <a:rPr dirty="0" sz="700" spc="-5">
                <a:latin typeface="Times New Roman"/>
                <a:cs typeface="Times New Roman"/>
              </a:rPr>
              <a:t>5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312164" y="1111365"/>
            <a:ext cx="108712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  <a:tabLst>
                <a:tab pos="624205" algn="l"/>
              </a:tabLst>
            </a:pPr>
            <a:r>
              <a:rPr dirty="0" sz="1200" spc="-5" i="1">
                <a:latin typeface="Times New Roman"/>
                <a:cs typeface="Times New Roman"/>
              </a:rPr>
              <a:t>z</a:t>
            </a:r>
            <a:r>
              <a:rPr dirty="0" sz="1200" spc="2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7</a:t>
            </a:r>
            <a:r>
              <a:rPr dirty="0" sz="1200" spc="-9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8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4 </a:t>
            </a:r>
            <a:r>
              <a:rPr dirty="0" sz="1200" spc="4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3653592" y="1111365"/>
            <a:ext cx="46228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spc="-6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3 </a:t>
            </a:r>
            <a:r>
              <a:rPr dirty="0" sz="1200" spc="8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4273498" y="1111365"/>
            <a:ext cx="75628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  <a:tabLst>
                <a:tab pos="387985" algn="l"/>
              </a:tabLst>
            </a:pP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8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spc="-6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34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896111" y="1572767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5">
                <a:moveTo>
                  <a:pt x="5980176" y="0"/>
                </a:moveTo>
                <a:lnTo>
                  <a:pt x="0" y="0"/>
                </a:lnTo>
                <a:lnTo>
                  <a:pt x="0" y="18288"/>
                </a:lnTo>
                <a:lnTo>
                  <a:pt x="5980176" y="18288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 txBox="1"/>
          <p:nvPr/>
        </p:nvSpPr>
        <p:spPr>
          <a:xfrm>
            <a:off x="850900" y="1896600"/>
            <a:ext cx="5730240" cy="132016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63500">
              <a:lnSpc>
                <a:spcPct val="100000"/>
              </a:lnSpc>
              <a:spcBef>
                <a:spcPts val="95"/>
              </a:spcBef>
            </a:pPr>
            <a:r>
              <a:rPr dirty="0" baseline="5050" sz="1650">
                <a:latin typeface="Calibri"/>
                <a:cs typeface="Calibri"/>
              </a:rPr>
              <a:t>3. </a:t>
            </a:r>
            <a:r>
              <a:rPr dirty="0" baseline="5050" sz="1650" spc="-7">
                <a:latin typeface="Calibri"/>
                <a:cs typeface="Calibri"/>
              </a:rPr>
              <a:t>Find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linear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approximation to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2314" sz="1800" spc="-7" i="1">
                <a:latin typeface="Times New Roman"/>
                <a:cs typeface="Times New Roman"/>
              </a:rPr>
              <a:t>z</a:t>
            </a:r>
            <a:r>
              <a:rPr dirty="0" baseline="2314" sz="1800" spc="22" i="1">
                <a:latin typeface="Times New Roman"/>
                <a:cs typeface="Times New Roman"/>
              </a:rPr>
              <a:t> </a:t>
            </a:r>
            <a:r>
              <a:rPr dirty="0" baseline="2314" sz="1800" spc="-7">
                <a:latin typeface="Symbol"/>
                <a:cs typeface="Symbol"/>
              </a:rPr>
              <a:t></a:t>
            </a:r>
            <a:r>
              <a:rPr dirty="0" baseline="2314" sz="1800" spc="-37">
                <a:latin typeface="Times New Roman"/>
                <a:cs typeface="Times New Roman"/>
              </a:rPr>
              <a:t> </a:t>
            </a:r>
            <a:r>
              <a:rPr dirty="0" baseline="2314" sz="1800" spc="52">
                <a:latin typeface="Times New Roman"/>
                <a:cs typeface="Times New Roman"/>
              </a:rPr>
              <a:t>4</a:t>
            </a:r>
            <a:r>
              <a:rPr dirty="0" baseline="2314" sz="1800" spc="52" i="1">
                <a:latin typeface="Times New Roman"/>
                <a:cs typeface="Times New Roman"/>
              </a:rPr>
              <a:t>x</a:t>
            </a:r>
            <a:r>
              <a:rPr dirty="0" baseline="47619" sz="1050" spc="52">
                <a:latin typeface="Times New Roman"/>
                <a:cs typeface="Times New Roman"/>
              </a:rPr>
              <a:t>2</a:t>
            </a:r>
            <a:r>
              <a:rPr dirty="0" baseline="47619" sz="1050" spc="225">
                <a:latin typeface="Times New Roman"/>
                <a:cs typeface="Times New Roman"/>
              </a:rPr>
              <a:t> </a:t>
            </a:r>
            <a:r>
              <a:rPr dirty="0" baseline="2314" sz="1800" spc="-7">
                <a:latin typeface="Symbol"/>
                <a:cs typeface="Symbol"/>
              </a:rPr>
              <a:t></a:t>
            </a:r>
            <a:r>
              <a:rPr dirty="0" baseline="2314" sz="1800" spc="22">
                <a:latin typeface="Times New Roman"/>
                <a:cs typeface="Times New Roman"/>
              </a:rPr>
              <a:t> </a:t>
            </a:r>
            <a:r>
              <a:rPr dirty="0" baseline="2314" sz="1800" spc="7" i="1">
                <a:latin typeface="Times New Roman"/>
                <a:cs typeface="Times New Roman"/>
              </a:rPr>
              <a:t>y</a:t>
            </a:r>
            <a:r>
              <a:rPr dirty="0" baseline="2314" sz="1800" spc="7" b="1">
                <a:latin typeface="Times New Roman"/>
                <a:cs typeface="Times New Roman"/>
              </a:rPr>
              <a:t>e</a:t>
            </a:r>
            <a:r>
              <a:rPr dirty="0" baseline="47619" sz="1050" spc="7">
                <a:latin typeface="Times New Roman"/>
                <a:cs typeface="Times New Roman"/>
              </a:rPr>
              <a:t>2</a:t>
            </a:r>
            <a:r>
              <a:rPr dirty="0" baseline="47619" sz="1050" spc="-142">
                <a:latin typeface="Times New Roman"/>
                <a:cs typeface="Times New Roman"/>
              </a:rPr>
              <a:t> </a:t>
            </a:r>
            <a:r>
              <a:rPr dirty="0" baseline="41666" sz="1200" spc="22" i="1">
                <a:latin typeface="Times New Roman"/>
                <a:cs typeface="Times New Roman"/>
              </a:rPr>
              <a:t>x</a:t>
            </a:r>
            <a:r>
              <a:rPr dirty="0" baseline="47619" sz="1050" spc="22">
                <a:latin typeface="Symbol"/>
                <a:cs typeface="Symbol"/>
              </a:rPr>
              <a:t></a:t>
            </a:r>
            <a:r>
              <a:rPr dirty="0" baseline="47619" sz="1050" spc="-89">
                <a:latin typeface="Times New Roman"/>
                <a:cs typeface="Times New Roman"/>
              </a:rPr>
              <a:t> </a:t>
            </a:r>
            <a:r>
              <a:rPr dirty="0" baseline="41666" sz="1200" spc="-7" i="1">
                <a:latin typeface="Times New Roman"/>
                <a:cs typeface="Times New Roman"/>
              </a:rPr>
              <a:t>y</a:t>
            </a:r>
            <a:r>
              <a:rPr dirty="0" baseline="41666" sz="1200" spc="442" i="1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at</a:t>
            </a:r>
            <a:r>
              <a:rPr dirty="0" baseline="5050" sz="1650" spc="209">
                <a:latin typeface="Calibri"/>
                <a:cs typeface="Calibri"/>
              </a:rPr>
              <a:t> </a:t>
            </a:r>
            <a:r>
              <a:rPr dirty="0" sz="1600" spc="-20">
                <a:latin typeface="Symbol"/>
                <a:cs typeface="Symbol"/>
              </a:rPr>
              <a:t></a:t>
            </a:r>
            <a:r>
              <a:rPr dirty="0" baseline="4629" sz="1800" spc="-30">
                <a:latin typeface="Symbol"/>
                <a:cs typeface="Symbol"/>
              </a:rPr>
              <a:t></a:t>
            </a:r>
            <a:r>
              <a:rPr dirty="0" baseline="4629" sz="1800" spc="-30">
                <a:latin typeface="Times New Roman"/>
                <a:cs typeface="Times New Roman"/>
              </a:rPr>
              <a:t>2,</a:t>
            </a:r>
            <a:r>
              <a:rPr dirty="0" baseline="4629" sz="1800" spc="-225">
                <a:latin typeface="Times New Roman"/>
                <a:cs typeface="Times New Roman"/>
              </a:rPr>
              <a:t> </a:t>
            </a:r>
            <a:r>
              <a:rPr dirty="0" baseline="4629" sz="1800" spc="-60">
                <a:latin typeface="Times New Roman"/>
                <a:cs typeface="Times New Roman"/>
              </a:rPr>
              <a:t>4</a:t>
            </a:r>
            <a:r>
              <a:rPr dirty="0" sz="1600" spc="-40">
                <a:latin typeface="Symbol"/>
                <a:cs typeface="Symbol"/>
              </a:rPr>
              <a:t></a:t>
            </a:r>
            <a:r>
              <a:rPr dirty="0" sz="1600" spc="60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.</a:t>
            </a:r>
            <a:endParaRPr baseline="5050" sz="1650">
              <a:latin typeface="Calibri"/>
              <a:cs typeface="Calibri"/>
            </a:endParaRPr>
          </a:p>
          <a:p>
            <a:pPr marL="62865">
              <a:lnSpc>
                <a:spcPct val="100000"/>
              </a:lnSpc>
              <a:spcBef>
                <a:spcPts val="1580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1</a:t>
            </a:r>
            <a:endParaRPr sz="1100">
              <a:latin typeface="Calibri"/>
              <a:cs typeface="Calibri"/>
            </a:endParaRPr>
          </a:p>
          <a:p>
            <a:pPr marL="62865" marR="30480">
              <a:lnSpc>
                <a:spcPct val="101800"/>
              </a:lnSpc>
            </a:pPr>
            <a:r>
              <a:rPr dirty="0" sz="1100" spc="-5">
                <a:latin typeface="Calibri"/>
                <a:cs typeface="Calibri"/>
              </a:rPr>
              <a:t>Recall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linear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approximation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function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really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nothing </a:t>
            </a:r>
            <a:r>
              <a:rPr dirty="0" sz="1100">
                <a:latin typeface="Calibri"/>
                <a:cs typeface="Calibri"/>
              </a:rPr>
              <a:t>more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tangent </a:t>
            </a:r>
            <a:r>
              <a:rPr dirty="0" sz="1100" spc="-229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plane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 </a:t>
            </a:r>
            <a:r>
              <a:rPr dirty="0" sz="1100" spc="-10">
                <a:latin typeface="Calibri"/>
                <a:cs typeface="Calibri"/>
              </a:rPr>
              <a:t>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Calibri"/>
              <a:cs typeface="Calibri"/>
            </a:endParaRPr>
          </a:p>
          <a:p>
            <a:pPr marL="62865">
              <a:lnSpc>
                <a:spcPct val="1000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So,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know that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we’ll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 </a:t>
            </a:r>
            <a:r>
              <a:rPr dirty="0" sz="1100">
                <a:latin typeface="Calibri"/>
                <a:cs typeface="Calibri"/>
              </a:rPr>
              <a:t>need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1</a:t>
            </a:r>
            <a:r>
              <a:rPr dirty="0" baseline="31746" sz="1050" spc="-7">
                <a:latin typeface="Calibri"/>
                <a:cs typeface="Calibri"/>
              </a:rPr>
              <a:t>st</a:t>
            </a:r>
            <a:r>
              <a:rPr dirty="0" baseline="31746" sz="1050" spc="1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order </a:t>
            </a:r>
            <a:r>
              <a:rPr dirty="0" sz="1100" spc="-5">
                <a:latin typeface="Calibri"/>
                <a:cs typeface="Calibri"/>
              </a:rPr>
              <a:t>partial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derivatives.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 </a:t>
            </a:r>
            <a:r>
              <a:rPr dirty="0" sz="1100">
                <a:latin typeface="Calibri"/>
                <a:cs typeface="Calibri"/>
              </a:rPr>
              <a:t>they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1905137" y="3384231"/>
            <a:ext cx="1069975" cy="211454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4"/>
              </a:spcBef>
            </a:pPr>
            <a:r>
              <a:rPr dirty="0" sz="1200" spc="80" i="1">
                <a:latin typeface="Times New Roman"/>
                <a:cs typeface="Times New Roman"/>
              </a:rPr>
              <a:t>f</a:t>
            </a:r>
            <a:r>
              <a:rPr dirty="0" baseline="-20833" sz="1200" spc="-7" i="1">
                <a:latin typeface="Times New Roman"/>
                <a:cs typeface="Times New Roman"/>
              </a:rPr>
              <a:t>x</a:t>
            </a:r>
            <a:r>
              <a:rPr dirty="0" baseline="-20833" sz="1200" i="1">
                <a:latin typeface="Times New Roman"/>
                <a:cs typeface="Times New Roman"/>
              </a:rPr>
              <a:t> </a:t>
            </a:r>
            <a:r>
              <a:rPr dirty="0" baseline="-20833" sz="1200" spc="1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 spc="50">
                <a:latin typeface="Times New Roman"/>
                <a:cs typeface="Times New Roman"/>
              </a:rPr>
              <a:t>8</a:t>
            </a:r>
            <a:r>
              <a:rPr dirty="0" sz="1200" spc="-5" i="1">
                <a:latin typeface="Times New Roman"/>
                <a:cs typeface="Times New Roman"/>
              </a:rPr>
              <a:t>x</a:t>
            </a:r>
            <a:r>
              <a:rPr dirty="0" sz="1200" spc="-8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2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spc="-15" i="1">
                <a:latin typeface="Times New Roman"/>
                <a:cs typeface="Times New Roman"/>
              </a:rPr>
              <a:t>y</a:t>
            </a:r>
            <a:r>
              <a:rPr dirty="0" sz="1200" spc="30" b="1">
                <a:latin typeface="Times New Roman"/>
                <a:cs typeface="Times New Roman"/>
              </a:rPr>
              <a:t>e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 spc="-142">
                <a:latin typeface="Times New Roman"/>
                <a:cs typeface="Times New Roman"/>
              </a:rPr>
              <a:t> </a:t>
            </a:r>
            <a:r>
              <a:rPr dirty="0" baseline="38194" sz="1200" spc="60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Symbol"/>
                <a:cs typeface="Symbol"/>
              </a:rPr>
              <a:t></a:t>
            </a:r>
            <a:r>
              <a:rPr dirty="0" baseline="43650" sz="1050" spc="-89">
                <a:latin typeface="Times New Roman"/>
                <a:cs typeface="Times New Roman"/>
              </a:rPr>
              <a:t> </a:t>
            </a:r>
            <a:r>
              <a:rPr dirty="0" baseline="38194" sz="1200" spc="-7" i="1">
                <a:latin typeface="Times New Roman"/>
                <a:cs typeface="Times New Roman"/>
              </a:rPr>
              <a:t>y</a:t>
            </a:r>
            <a:endParaRPr baseline="38194" sz="120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4196437" y="3314944"/>
            <a:ext cx="1240155" cy="211454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4"/>
              </a:spcBef>
            </a:pPr>
            <a:r>
              <a:rPr dirty="0" baseline="-25462" sz="1800" spc="-7" i="1">
                <a:latin typeface="Times New Roman"/>
                <a:cs typeface="Times New Roman"/>
              </a:rPr>
              <a:t>f</a:t>
            </a:r>
            <a:r>
              <a:rPr dirty="0" baseline="-25462" sz="1800" spc="-262" i="1">
                <a:latin typeface="Times New Roman"/>
                <a:cs typeface="Times New Roman"/>
              </a:rPr>
              <a:t> </a:t>
            </a:r>
            <a:r>
              <a:rPr dirty="0" baseline="-59027" sz="1200" spc="-7" i="1">
                <a:latin typeface="Times New Roman"/>
                <a:cs typeface="Times New Roman"/>
              </a:rPr>
              <a:t>y</a:t>
            </a:r>
            <a:r>
              <a:rPr dirty="0" baseline="-59027" sz="1200" i="1">
                <a:latin typeface="Times New Roman"/>
                <a:cs typeface="Times New Roman"/>
              </a:rPr>
              <a:t> </a:t>
            </a:r>
            <a:r>
              <a:rPr dirty="0" baseline="-59027" sz="1200" spc="37" i="1">
                <a:latin typeface="Times New Roman"/>
                <a:cs typeface="Times New Roman"/>
              </a:rPr>
              <a:t> </a:t>
            </a:r>
            <a:r>
              <a:rPr dirty="0" baseline="-25462" sz="1800" spc="-7">
                <a:latin typeface="Symbol"/>
                <a:cs typeface="Symbol"/>
              </a:rPr>
              <a:t></a:t>
            </a:r>
            <a:r>
              <a:rPr dirty="0" baseline="-25462" sz="1800" spc="-37">
                <a:latin typeface="Times New Roman"/>
                <a:cs typeface="Times New Roman"/>
              </a:rPr>
              <a:t> </a:t>
            </a:r>
            <a:r>
              <a:rPr dirty="0" baseline="-25462" sz="1800" spc="-15">
                <a:latin typeface="Symbol"/>
                <a:cs typeface="Symbol"/>
              </a:rPr>
              <a:t></a:t>
            </a:r>
            <a:r>
              <a:rPr dirty="0" baseline="-25462" sz="1800" spc="44" b="1">
                <a:latin typeface="Times New Roman"/>
                <a:cs typeface="Times New Roman"/>
              </a:rPr>
              <a:t>e</a:t>
            </a:r>
            <a:r>
              <a:rPr dirty="0" sz="700" spc="-5">
                <a:latin typeface="Times New Roman"/>
                <a:cs typeface="Times New Roman"/>
              </a:rPr>
              <a:t>2</a:t>
            </a:r>
            <a:r>
              <a:rPr dirty="0" sz="700" spc="-95">
                <a:latin typeface="Times New Roman"/>
                <a:cs typeface="Times New Roman"/>
              </a:rPr>
              <a:t> </a:t>
            </a:r>
            <a:r>
              <a:rPr dirty="0" sz="800" spc="40" i="1">
                <a:latin typeface="Times New Roman"/>
                <a:cs typeface="Times New Roman"/>
              </a:rPr>
              <a:t>x</a:t>
            </a:r>
            <a:r>
              <a:rPr dirty="0" sz="700" spc="-5">
                <a:latin typeface="Symbol"/>
                <a:cs typeface="Symbol"/>
              </a:rPr>
              <a:t></a:t>
            </a:r>
            <a:r>
              <a:rPr dirty="0" sz="700" spc="-60">
                <a:latin typeface="Times New Roman"/>
                <a:cs typeface="Times New Roman"/>
              </a:rPr>
              <a:t> </a:t>
            </a:r>
            <a:r>
              <a:rPr dirty="0" sz="800" spc="-5" i="1">
                <a:latin typeface="Times New Roman"/>
                <a:cs typeface="Times New Roman"/>
              </a:rPr>
              <a:t>y</a:t>
            </a:r>
            <a:r>
              <a:rPr dirty="0" sz="800" i="1">
                <a:latin typeface="Times New Roman"/>
                <a:cs typeface="Times New Roman"/>
              </a:rPr>
              <a:t> </a:t>
            </a:r>
            <a:r>
              <a:rPr dirty="0" sz="800" spc="-50" i="1">
                <a:latin typeface="Times New Roman"/>
                <a:cs typeface="Times New Roman"/>
              </a:rPr>
              <a:t> </a:t>
            </a:r>
            <a:r>
              <a:rPr dirty="0" baseline="-25462" sz="1800" spc="-7">
                <a:latin typeface="Symbol"/>
                <a:cs typeface="Symbol"/>
              </a:rPr>
              <a:t></a:t>
            </a:r>
            <a:r>
              <a:rPr dirty="0" baseline="-25462" sz="1800" spc="22">
                <a:latin typeface="Times New Roman"/>
                <a:cs typeface="Times New Roman"/>
              </a:rPr>
              <a:t> </a:t>
            </a:r>
            <a:r>
              <a:rPr dirty="0" baseline="-25462" sz="1800" spc="-22" i="1">
                <a:latin typeface="Times New Roman"/>
                <a:cs typeface="Times New Roman"/>
              </a:rPr>
              <a:t>y</a:t>
            </a:r>
            <a:r>
              <a:rPr dirty="0" baseline="-25462" sz="1800" spc="44" b="1">
                <a:latin typeface="Times New Roman"/>
                <a:cs typeface="Times New Roman"/>
              </a:rPr>
              <a:t>e</a:t>
            </a:r>
            <a:r>
              <a:rPr dirty="0" sz="700" spc="-5">
                <a:latin typeface="Times New Roman"/>
                <a:cs typeface="Times New Roman"/>
              </a:rPr>
              <a:t>2</a:t>
            </a:r>
            <a:r>
              <a:rPr dirty="0" sz="700" spc="-95">
                <a:latin typeface="Times New Roman"/>
                <a:cs typeface="Times New Roman"/>
              </a:rPr>
              <a:t> </a:t>
            </a:r>
            <a:r>
              <a:rPr dirty="0" sz="800" spc="40" i="1">
                <a:latin typeface="Times New Roman"/>
                <a:cs typeface="Times New Roman"/>
              </a:rPr>
              <a:t>x</a:t>
            </a:r>
            <a:r>
              <a:rPr dirty="0" sz="700" spc="-5">
                <a:latin typeface="Symbol"/>
                <a:cs typeface="Symbol"/>
              </a:rPr>
              <a:t></a:t>
            </a:r>
            <a:r>
              <a:rPr dirty="0" sz="700" spc="-60">
                <a:latin typeface="Times New Roman"/>
                <a:cs typeface="Times New Roman"/>
              </a:rPr>
              <a:t> </a:t>
            </a:r>
            <a:r>
              <a:rPr dirty="0" sz="800" spc="-5" i="1">
                <a:latin typeface="Times New Roman"/>
                <a:cs typeface="Times New Roman"/>
              </a:rPr>
              <a:t>y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901614" y="3791149"/>
            <a:ext cx="5859145" cy="62230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ts val="1265"/>
              </a:lnSpc>
              <a:spcBef>
                <a:spcPts val="105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2</a:t>
            </a:r>
            <a:endParaRPr sz="1100">
              <a:latin typeface="Calibri"/>
              <a:cs typeface="Calibri"/>
            </a:endParaRPr>
          </a:p>
          <a:p>
            <a:pPr marL="12700" marR="5080">
              <a:lnSpc>
                <a:spcPts val="1660"/>
              </a:lnSpc>
              <a:spcBef>
                <a:spcPts val="204"/>
              </a:spcBef>
            </a:pPr>
            <a:r>
              <a:rPr dirty="0" baseline="5050" sz="1650">
                <a:latin typeface="Calibri"/>
                <a:cs typeface="Calibri"/>
              </a:rPr>
              <a:t>Now we </a:t>
            </a:r>
            <a:r>
              <a:rPr dirty="0" baseline="5050" sz="1650" spc="-7">
                <a:latin typeface="Calibri"/>
                <a:cs typeface="Calibri"/>
              </a:rPr>
              <a:t>also need the two derivatives from </a:t>
            </a:r>
            <a:r>
              <a:rPr dirty="0" baseline="5050" sz="1650">
                <a:latin typeface="Calibri"/>
                <a:cs typeface="Calibri"/>
              </a:rPr>
              <a:t>the </a:t>
            </a:r>
            <a:r>
              <a:rPr dirty="0" baseline="5050" sz="1650" spc="-7">
                <a:latin typeface="Calibri"/>
                <a:cs typeface="Calibri"/>
              </a:rPr>
              <a:t>first step and </a:t>
            </a:r>
            <a:r>
              <a:rPr dirty="0" baseline="5050" sz="1650">
                <a:latin typeface="Calibri"/>
                <a:cs typeface="Calibri"/>
              </a:rPr>
              <a:t>the </a:t>
            </a:r>
            <a:r>
              <a:rPr dirty="0" baseline="5050" sz="1650" spc="-7">
                <a:latin typeface="Calibri"/>
                <a:cs typeface="Calibri"/>
              </a:rPr>
              <a:t>function evaluated at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sz="1600" spc="-20">
                <a:latin typeface="Symbol"/>
                <a:cs typeface="Symbol"/>
              </a:rPr>
              <a:t></a:t>
            </a:r>
            <a:r>
              <a:rPr dirty="0" baseline="4629" sz="1800" spc="-30">
                <a:latin typeface="Symbol"/>
                <a:cs typeface="Symbol"/>
              </a:rPr>
              <a:t></a:t>
            </a:r>
            <a:r>
              <a:rPr dirty="0" baseline="4629" sz="1800" spc="-30">
                <a:latin typeface="Times New Roman"/>
                <a:cs typeface="Times New Roman"/>
              </a:rPr>
              <a:t>2, </a:t>
            </a:r>
            <a:r>
              <a:rPr dirty="0" baseline="4629" sz="1800" spc="-60">
                <a:latin typeface="Times New Roman"/>
                <a:cs typeface="Times New Roman"/>
              </a:rPr>
              <a:t>4</a:t>
            </a:r>
            <a:r>
              <a:rPr dirty="0" sz="1600" spc="-40">
                <a:latin typeface="Symbol"/>
                <a:cs typeface="Symbol"/>
              </a:rPr>
              <a:t></a:t>
            </a:r>
            <a:r>
              <a:rPr dirty="0" sz="1600" spc="-40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.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Here </a:t>
            </a:r>
            <a:r>
              <a:rPr dirty="0" baseline="5050" sz="1650" spc="-352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those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evaluations,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876300" y="4545183"/>
            <a:ext cx="3136900" cy="80708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757555">
              <a:lnSpc>
                <a:spcPct val="100000"/>
              </a:lnSpc>
              <a:spcBef>
                <a:spcPts val="95"/>
              </a:spcBef>
              <a:tabLst>
                <a:tab pos="2141220" algn="l"/>
              </a:tabLst>
            </a:pPr>
            <a:r>
              <a:rPr dirty="0" baseline="4629" sz="1800" i="1">
                <a:latin typeface="Times New Roman"/>
                <a:cs typeface="Times New Roman"/>
              </a:rPr>
              <a:t>f</a:t>
            </a:r>
            <a:r>
              <a:rPr dirty="0" baseline="4629" sz="1800" spc="142" i="1">
                <a:latin typeface="Times New Roman"/>
                <a:cs typeface="Times New Roman"/>
              </a:rPr>
              <a:t> </a:t>
            </a:r>
            <a:r>
              <a:rPr dirty="0" sz="1600" spc="-40">
                <a:latin typeface="Symbol"/>
                <a:cs typeface="Symbol"/>
              </a:rPr>
              <a:t>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-30">
                <a:latin typeface="Times New Roman"/>
                <a:cs typeface="Times New Roman"/>
              </a:rPr>
              <a:t>2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225">
                <a:latin typeface="Times New Roman"/>
                <a:cs typeface="Times New Roman"/>
              </a:rPr>
              <a:t> </a:t>
            </a:r>
            <a:r>
              <a:rPr dirty="0" baseline="4629" sz="1800" spc="89">
                <a:latin typeface="Times New Roman"/>
                <a:cs typeface="Times New Roman"/>
              </a:rPr>
              <a:t>4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3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232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12	</a:t>
            </a:r>
            <a:r>
              <a:rPr dirty="0" baseline="4629" sz="1800" spc="127" i="1">
                <a:latin typeface="Times New Roman"/>
                <a:cs typeface="Times New Roman"/>
              </a:rPr>
              <a:t>f</a:t>
            </a:r>
            <a:r>
              <a:rPr dirty="0" baseline="-17361" sz="1200" spc="-7" i="1">
                <a:latin typeface="Times New Roman"/>
                <a:cs typeface="Times New Roman"/>
              </a:rPr>
              <a:t>x</a:t>
            </a:r>
            <a:r>
              <a:rPr dirty="0" baseline="-17361" sz="1200" spc="89" i="1">
                <a:latin typeface="Times New Roman"/>
                <a:cs typeface="Times New Roman"/>
              </a:rPr>
              <a:t> </a:t>
            </a:r>
            <a:r>
              <a:rPr dirty="0" sz="1600" spc="-40">
                <a:latin typeface="Symbol"/>
                <a:cs typeface="Symbol"/>
              </a:rPr>
              <a:t>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-30">
                <a:latin typeface="Times New Roman"/>
                <a:cs typeface="Times New Roman"/>
              </a:rPr>
              <a:t>2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225">
                <a:latin typeface="Times New Roman"/>
                <a:cs typeface="Times New Roman"/>
              </a:rPr>
              <a:t> </a:t>
            </a:r>
            <a:r>
              <a:rPr dirty="0" baseline="4629" sz="1800" spc="89">
                <a:latin typeface="Times New Roman"/>
                <a:cs typeface="Times New Roman"/>
              </a:rPr>
              <a:t>4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3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>
                <a:latin typeface="Times New Roman"/>
                <a:cs typeface="Times New Roman"/>
              </a:rPr>
              <a:t>24</a:t>
            </a:r>
            <a:endParaRPr baseline="4629" sz="1800">
              <a:latin typeface="Times New Roman"/>
              <a:cs typeface="Times New Roman"/>
            </a:endParaRPr>
          </a:p>
          <a:p>
            <a:pPr marL="38100">
              <a:lnSpc>
                <a:spcPct val="100000"/>
              </a:lnSpc>
              <a:spcBef>
                <a:spcPts val="1570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3</a:t>
            </a:r>
            <a:endParaRPr sz="1100">
              <a:latin typeface="Calibri"/>
              <a:cs typeface="Calibri"/>
            </a:endParaRPr>
          </a:p>
          <a:p>
            <a:pPr marL="38100">
              <a:lnSpc>
                <a:spcPct val="100000"/>
              </a:lnSpc>
              <a:spcBef>
                <a:spcPts val="25"/>
              </a:spcBef>
            </a:pP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linear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approximation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then,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4808317" y="4545182"/>
            <a:ext cx="938530" cy="26860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dirty="0" baseline="4629" sz="1800" i="1">
                <a:latin typeface="Times New Roman"/>
                <a:cs typeface="Times New Roman"/>
              </a:rPr>
              <a:t>f</a:t>
            </a:r>
            <a:r>
              <a:rPr dirty="0" baseline="4629" sz="1800" spc="-262" i="1">
                <a:latin typeface="Times New Roman"/>
                <a:cs typeface="Times New Roman"/>
              </a:rPr>
              <a:t> </a:t>
            </a:r>
            <a:r>
              <a:rPr dirty="0" baseline="-17361" sz="1200" spc="-7" i="1">
                <a:latin typeface="Times New Roman"/>
                <a:cs typeface="Times New Roman"/>
              </a:rPr>
              <a:t>y</a:t>
            </a:r>
            <a:r>
              <a:rPr dirty="0" baseline="-17361" sz="1200" spc="112" i="1">
                <a:latin typeface="Times New Roman"/>
                <a:cs typeface="Times New Roman"/>
              </a:rPr>
              <a:t> </a:t>
            </a:r>
            <a:r>
              <a:rPr dirty="0" sz="1600" spc="-40">
                <a:latin typeface="Symbol"/>
                <a:cs typeface="Symbol"/>
              </a:rPr>
              <a:t>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-30">
                <a:latin typeface="Times New Roman"/>
                <a:cs typeface="Times New Roman"/>
              </a:rPr>
              <a:t>2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225">
                <a:latin typeface="Times New Roman"/>
                <a:cs typeface="Times New Roman"/>
              </a:rPr>
              <a:t> </a:t>
            </a:r>
            <a:r>
              <a:rPr dirty="0" baseline="4629" sz="1800" spc="89">
                <a:latin typeface="Times New Roman"/>
                <a:cs typeface="Times New Roman"/>
              </a:rPr>
              <a:t>4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3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>
                <a:latin typeface="Times New Roman"/>
                <a:cs typeface="Times New Roman"/>
              </a:rPr>
              <a:t>5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2078176" y="5553358"/>
            <a:ext cx="3159760" cy="239395"/>
          </a:xfrm>
          <a:prstGeom prst="rect">
            <a:avLst/>
          </a:prstGeom>
          <a:ln w="7522">
            <a:solidFill>
              <a:srgbClr val="000000"/>
            </a:solidFill>
          </a:ln>
        </p:spPr>
        <p:txBody>
          <a:bodyPr wrap="square" lIns="0" tIns="0" rIns="0" bIns="0" rtlCol="0" vert="horz">
            <a:spAutoFit/>
          </a:bodyPr>
          <a:lstStyle/>
          <a:p>
            <a:pPr marL="31750">
              <a:lnSpc>
                <a:spcPts val="1639"/>
              </a:lnSpc>
            </a:pPr>
            <a:r>
              <a:rPr dirty="0" baseline="4629" sz="1800" spc="-7" i="1">
                <a:latin typeface="Times New Roman"/>
                <a:cs typeface="Times New Roman"/>
              </a:rPr>
              <a:t>L</a:t>
            </a:r>
            <a:r>
              <a:rPr dirty="0" baseline="4629" sz="1800" spc="-247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x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 spc="-284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232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12</a:t>
            </a:r>
            <a:r>
              <a:rPr dirty="0" baseline="4629" sz="1800" spc="-172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-142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24</a:t>
            </a:r>
            <a:r>
              <a:rPr dirty="0" baseline="4629" sz="1800" spc="-284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x</a:t>
            </a:r>
            <a:r>
              <a:rPr dirty="0" baseline="4629" sz="1800" spc="-127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</a:t>
            </a:r>
            <a:r>
              <a:rPr dirty="0" baseline="4629" sz="1800" spc="-120">
                <a:latin typeface="Times New Roman"/>
                <a:cs typeface="Times New Roman"/>
              </a:rPr>
              <a:t> </a:t>
            </a:r>
            <a:r>
              <a:rPr dirty="0" baseline="4629" sz="1800" spc="-52">
                <a:latin typeface="Times New Roman"/>
                <a:cs typeface="Times New Roman"/>
              </a:rPr>
              <a:t>2</a:t>
            </a:r>
            <a:r>
              <a:rPr dirty="0" sz="1550" spc="-35">
                <a:latin typeface="Symbol"/>
                <a:cs typeface="Symbol"/>
              </a:rPr>
              <a:t></a:t>
            </a:r>
            <a:r>
              <a:rPr dirty="0" sz="1550" spc="-200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baseline="4629" sz="1800" spc="-30">
                <a:latin typeface="Times New Roman"/>
                <a:cs typeface="Times New Roman"/>
              </a:rPr>
              <a:t>5</a:t>
            </a:r>
            <a:r>
              <a:rPr dirty="0" sz="1550" spc="-20">
                <a:latin typeface="Symbol"/>
                <a:cs typeface="Symbol"/>
              </a:rPr>
              <a:t></a:t>
            </a:r>
            <a:r>
              <a:rPr dirty="0" sz="1550" spc="-170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 spc="-97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-150">
                <a:latin typeface="Times New Roman"/>
                <a:cs typeface="Times New Roman"/>
              </a:rPr>
              <a:t> </a:t>
            </a:r>
            <a:r>
              <a:rPr dirty="0" baseline="4629" sz="1800" spc="-52">
                <a:latin typeface="Times New Roman"/>
                <a:cs typeface="Times New Roman"/>
              </a:rPr>
              <a:t>4</a:t>
            </a:r>
            <a:r>
              <a:rPr dirty="0" sz="1550" spc="-3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 spc="15">
                <a:latin typeface="Symbol"/>
                <a:cs typeface="Symbol"/>
              </a:rPr>
              <a:t></a:t>
            </a:r>
            <a:r>
              <a:rPr dirty="0" baseline="4629" sz="1800" spc="15">
                <a:latin typeface="Times New Roman"/>
                <a:cs typeface="Times New Roman"/>
              </a:rPr>
              <a:t>24</a:t>
            </a:r>
            <a:r>
              <a:rPr dirty="0" baseline="4629" sz="1800" spc="15" i="1">
                <a:latin typeface="Times New Roman"/>
                <a:cs typeface="Times New Roman"/>
              </a:rPr>
              <a:t>x</a:t>
            </a:r>
            <a:r>
              <a:rPr dirty="0" baseline="4629" sz="1800" spc="-127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-19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5</a:t>
            </a:r>
            <a:r>
              <a:rPr dirty="0" baseline="4629" sz="1800" spc="-284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 spc="-97" i="1">
                <a:latin typeface="Times New Roman"/>
                <a:cs typeface="Times New Roman"/>
              </a:rPr>
              <a:t> </a:t>
            </a:r>
            <a:r>
              <a:rPr dirty="0" baseline="4629" sz="1800" spc="30">
                <a:latin typeface="Symbol"/>
                <a:cs typeface="Symbol"/>
              </a:rPr>
              <a:t></a:t>
            </a:r>
            <a:r>
              <a:rPr dirty="0" baseline="4629" sz="1800" spc="30">
                <a:latin typeface="Times New Roman"/>
                <a:cs typeface="Times New Roman"/>
              </a:rPr>
              <a:t>16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896111" y="6007608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4">
                <a:moveTo>
                  <a:pt x="5980176" y="0"/>
                </a:moveTo>
                <a:lnTo>
                  <a:pt x="0" y="0"/>
                </a:lnTo>
                <a:lnTo>
                  <a:pt x="0" y="18287"/>
                </a:lnTo>
                <a:lnTo>
                  <a:pt x="5980176" y="18287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2021-10-13T13:20:22Z</dcterms:created>
  <dcterms:modified xsi:type="dcterms:W3CDTF">2021-10-13T13:20:22Z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2021-02-11T00:00:00Z</vt:filetime>
  </property>
  <property fmtid="{D5CDD505-2E9C-101B-9397-08002B2CF9AE}" pid="3" name="LastSaved">
    <vt:filetime>2021-10-13T00:00:00Z</vt:filetime>
  </property>
</Properties>
</file>